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313" r:id="rId3"/>
    <p:sldId id="339" r:id="rId4"/>
    <p:sldId id="322" r:id="rId5"/>
    <p:sldId id="338" r:id="rId6"/>
    <p:sldId id="340" r:id="rId7"/>
    <p:sldId id="257" r:id="rId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orient="horz" pos="466">
          <p15:clr>
            <a:srgbClr val="A4A3A4"/>
          </p15:clr>
        </p15:guide>
        <p15:guide id="3" pos="285">
          <p15:clr>
            <a:srgbClr val="A4A3A4"/>
          </p15:clr>
        </p15:guide>
        <p15:guide id="4" pos="2880">
          <p15:clr>
            <a:srgbClr val="A4A3A4"/>
          </p15:clr>
        </p15:guide>
        <p15:guide id="5" pos="5973">
          <p15:clr>
            <a:srgbClr val="A4A3A4"/>
          </p15:clr>
        </p15:guide>
        <p15:guide id="6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6" autoAdjust="0"/>
    <p:restoredTop sz="94280" autoAdjust="0"/>
  </p:normalViewPr>
  <p:slideViewPr>
    <p:cSldViewPr snapToGrid="0">
      <p:cViewPr>
        <p:scale>
          <a:sx n="90" d="100"/>
          <a:sy n="90" d="100"/>
        </p:scale>
        <p:origin x="2008" y="1184"/>
      </p:cViewPr>
      <p:guideLst>
        <p:guide orient="horz" pos="3168"/>
        <p:guide orient="horz" pos="466"/>
        <p:guide pos="285"/>
        <p:guide pos="2880"/>
        <p:guide pos="5973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>
                <a:solidFill>
                  <a:schemeClr val="tx1"/>
                </a:solidFill>
              </a:rPr>
              <a:t>Cumulative PEV Models Versus Market Year Launch by Category (2010-2020)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Sheet1!$B$16</c:f>
              <c:strCache>
                <c:ptCount val="1"/>
                <c:pt idx="0">
                  <c:v>Hatchback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Sheet1!$B$17:$B$27</c:f>
              <c:numCache>
                <c:formatCode>General</c:formatCode>
                <c:ptCount val="11"/>
                <c:pt idx="0">
                  <c:v>2.0</c:v>
                </c:pt>
                <c:pt idx="1">
                  <c:v>2.0</c:v>
                </c:pt>
                <c:pt idx="2">
                  <c:v>5.0</c:v>
                </c:pt>
                <c:pt idx="3">
                  <c:v>6.0</c:v>
                </c:pt>
                <c:pt idx="4">
                  <c:v>10.0</c:v>
                </c:pt>
                <c:pt idx="5">
                  <c:v>11.0</c:v>
                </c:pt>
                <c:pt idx="6">
                  <c:v>14.0</c:v>
                </c:pt>
                <c:pt idx="7">
                  <c:v>17.0</c:v>
                </c:pt>
                <c:pt idx="8">
                  <c:v>18.0</c:v>
                </c:pt>
                <c:pt idx="9">
                  <c:v>20.0</c:v>
                </c:pt>
                <c:pt idx="10">
                  <c:v>21.0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A0-4FC4-A351-656C82596E1C}"/>
            </c:ext>
          </c:extLst>
        </c:ser>
        <c:ser>
          <c:idx val="1"/>
          <c:order val="1"/>
          <c:tx>
            <c:strRef>
              <c:f>Sheet1!$C$16</c:f>
              <c:strCache>
                <c:ptCount val="1"/>
                <c:pt idx="0">
                  <c:v>City Car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Sheet1!$C$17:$C$27</c:f>
              <c:numCache>
                <c:formatCode>General</c:formatCode>
                <c:ptCount val="11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4.0</c:v>
                </c:pt>
                <c:pt idx="4">
                  <c:v>4.0</c:v>
                </c:pt>
                <c:pt idx="5">
                  <c:v>4.0</c:v>
                </c:pt>
                <c:pt idx="6">
                  <c:v>4.0</c:v>
                </c:pt>
                <c:pt idx="7">
                  <c:v>4.0</c:v>
                </c:pt>
                <c:pt idx="8">
                  <c:v>4.0</c:v>
                </c:pt>
                <c:pt idx="9">
                  <c:v>4.0</c:v>
                </c:pt>
                <c:pt idx="10">
                  <c:v>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A0-4FC4-A351-656C82596E1C}"/>
            </c:ext>
          </c:extLst>
        </c:ser>
        <c:ser>
          <c:idx val="2"/>
          <c:order val="2"/>
          <c:tx>
            <c:strRef>
              <c:f>Sheet1!$D$16</c:f>
              <c:strCache>
                <c:ptCount val="1"/>
                <c:pt idx="0">
                  <c:v>Sedan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Sheet1!$D$17:$D$27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1.0</c:v>
                </c:pt>
                <c:pt idx="5">
                  <c:v>2.0</c:v>
                </c:pt>
                <c:pt idx="6">
                  <c:v>4.0</c:v>
                </c:pt>
                <c:pt idx="7">
                  <c:v>9.0</c:v>
                </c:pt>
                <c:pt idx="8">
                  <c:v>9.0</c:v>
                </c:pt>
                <c:pt idx="9">
                  <c:v>9.0</c:v>
                </c:pt>
                <c:pt idx="10">
                  <c:v>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A0-4FC4-A351-656C82596E1C}"/>
            </c:ext>
          </c:extLst>
        </c:ser>
        <c:ser>
          <c:idx val="3"/>
          <c:order val="3"/>
          <c:tx>
            <c:strRef>
              <c:f>Sheet1!$E$16</c:f>
              <c:strCache>
                <c:ptCount val="1"/>
                <c:pt idx="0">
                  <c:v>Luxury Sedan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Sheet1!$E$17:$E$27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3.0</c:v>
                </c:pt>
                <c:pt idx="6">
                  <c:v>4.0</c:v>
                </c:pt>
                <c:pt idx="7">
                  <c:v>10.0</c:v>
                </c:pt>
                <c:pt idx="8">
                  <c:v>12.0</c:v>
                </c:pt>
                <c:pt idx="9">
                  <c:v>14.0</c:v>
                </c:pt>
                <c:pt idx="10">
                  <c:v>15.0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1A0-4FC4-A351-656C82596E1C}"/>
            </c:ext>
          </c:extLst>
        </c:ser>
        <c:ser>
          <c:idx val="4"/>
          <c:order val="4"/>
          <c:tx>
            <c:strRef>
              <c:f>Sheet1!$F$16</c:f>
              <c:strCache>
                <c:ptCount val="1"/>
                <c:pt idx="0">
                  <c:v>Coupe/Sports Car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Sheet1!$F$17:$F$27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2.0</c:v>
                </c:pt>
                <c:pt idx="5">
                  <c:v>2.0</c:v>
                </c:pt>
                <c:pt idx="6">
                  <c:v>2.0</c:v>
                </c:pt>
                <c:pt idx="7">
                  <c:v>2.0</c:v>
                </c:pt>
                <c:pt idx="8">
                  <c:v>3.0</c:v>
                </c:pt>
                <c:pt idx="9">
                  <c:v>4.0</c:v>
                </c:pt>
                <c:pt idx="10">
                  <c:v>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A0-4FC4-A351-656C82596E1C}"/>
            </c:ext>
          </c:extLst>
        </c:ser>
        <c:ser>
          <c:idx val="5"/>
          <c:order val="5"/>
          <c:tx>
            <c:strRef>
              <c:f>Sheet1!$G$16</c:f>
              <c:strCache>
                <c:ptCount val="1"/>
                <c:pt idx="0">
                  <c:v>SUV/Crossover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Sheet1!$G$17:$G$27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1.0</c:v>
                </c:pt>
                <c:pt idx="3">
                  <c:v>1.0</c:v>
                </c:pt>
                <c:pt idx="4">
                  <c:v>2.0</c:v>
                </c:pt>
                <c:pt idx="5">
                  <c:v>5.0</c:v>
                </c:pt>
                <c:pt idx="6">
                  <c:v>6.0</c:v>
                </c:pt>
                <c:pt idx="7">
                  <c:v>12.0</c:v>
                </c:pt>
                <c:pt idx="8">
                  <c:v>15.0</c:v>
                </c:pt>
                <c:pt idx="9">
                  <c:v>16.0</c:v>
                </c:pt>
                <c:pt idx="10">
                  <c:v>19.0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1A0-4FC4-A351-656C82596E1C}"/>
            </c:ext>
          </c:extLst>
        </c:ser>
        <c:ser>
          <c:idx val="6"/>
          <c:order val="6"/>
          <c:tx>
            <c:strRef>
              <c:f>Sheet1!$H$16</c:f>
              <c:strCache>
                <c:ptCount val="1"/>
                <c:pt idx="0">
                  <c:v>Minivan/Wagon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Sheet1!$A$17:$A$27</c:f>
              <c:numCache>
                <c:formatCode>General</c:formatCode>
                <c:ptCount val="11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3">
                  <c:v>2013.0</c:v>
                </c:pt>
                <c:pt idx="4">
                  <c:v>2014.0</c:v>
                </c:pt>
                <c:pt idx="5">
                  <c:v>2015.0</c:v>
                </c:pt>
                <c:pt idx="6">
                  <c:v>2016.0</c:v>
                </c:pt>
                <c:pt idx="7">
                  <c:v>2017.0</c:v>
                </c:pt>
                <c:pt idx="8">
                  <c:v>2018.0</c:v>
                </c:pt>
                <c:pt idx="9">
                  <c:v>2019.0</c:v>
                </c:pt>
                <c:pt idx="10">
                  <c:v>2020.0</c:v>
                </c:pt>
              </c:numCache>
            </c:numRef>
          </c:cat>
          <c:val>
            <c:numRef>
              <c:f>Sheet1!$H$17:$H$27</c:f>
              <c:numCache>
                <c:formatCode>General</c:formatCode>
                <c:ptCount val="1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2.0</c:v>
                </c:pt>
                <c:pt idx="8">
                  <c:v>3.0</c:v>
                </c:pt>
                <c:pt idx="9">
                  <c:v>3.0</c:v>
                </c:pt>
                <c:pt idx="10">
                  <c:v>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1A0-4FC4-A351-656C82596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84126672"/>
        <c:axId val="-1980670000"/>
      </c:areaChart>
      <c:catAx>
        <c:axId val="-198412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0670000"/>
        <c:crosses val="autoZero"/>
        <c:auto val="1"/>
        <c:lblAlgn val="ctr"/>
        <c:lblOffset val="100"/>
        <c:noMultiLvlLbl val="0"/>
      </c:catAx>
      <c:valAx>
        <c:axId val="-1980670000"/>
        <c:scaling>
          <c:orientation val="minMax"/>
          <c:max val="8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84126672"/>
        <c:crosses val="autoZero"/>
        <c:crossBetween val="midCat"/>
        <c:majorUnit val="5.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7" y="1"/>
            <a:ext cx="3037840" cy="466434"/>
          </a:xfrm>
          <a:prstGeom prst="rect">
            <a:avLst/>
          </a:prstGeom>
        </p:spPr>
        <p:txBody>
          <a:bodyPr vert="horz" lIns="93177" tIns="46588" rIns="93177" bIns="46588" rtlCol="0"/>
          <a:lstStyle>
            <a:lvl1pPr algn="r">
              <a:defRPr sz="1200"/>
            </a:lvl1pPr>
          </a:lstStyle>
          <a:p>
            <a:fld id="{FA0F0DE9-44D0-4029-98F4-3AFC471B30A0}" type="datetimeFigureOut">
              <a:rPr lang="en-US" smtClean="0"/>
              <a:t>11/16/17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8" rIns="93177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8" rIns="93177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7" y="8829967"/>
            <a:ext cx="3037840" cy="466433"/>
          </a:xfrm>
          <a:prstGeom prst="rect">
            <a:avLst/>
          </a:prstGeom>
        </p:spPr>
        <p:txBody>
          <a:bodyPr vert="horz" lIns="93177" tIns="46588" rIns="93177" bIns="46588" rtlCol="0" anchor="b"/>
          <a:lstStyle>
            <a:lvl1pPr algn="r">
              <a:defRPr sz="1200"/>
            </a:lvl1pPr>
          </a:lstStyle>
          <a:p>
            <a:fld id="{141D7BCE-F0F0-475A-83F5-B3A7EF9C6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796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7BCE-F0F0-475A-83F5-B3A7EF9C658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2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7BCE-F0F0-475A-83F5-B3A7EF9C658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3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7BCE-F0F0-475A-83F5-B3A7EF9C658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92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7BCE-F0F0-475A-83F5-B3A7EF9C658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04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D7BCE-F0F0-475A-83F5-B3A7EF9C65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85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0"/>
            <a:ext cx="9141291" cy="5143500"/>
            <a:chOff x="0" y="0"/>
            <a:chExt cx="9141291" cy="5143500"/>
          </a:xfrm>
        </p:grpSpPr>
        <p:pic>
          <p:nvPicPr>
            <p:cNvPr id="4" name="Picture 3" descr="Cover.jp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1291" cy="5143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27" y="278372"/>
              <a:ext cx="2191858" cy="31089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5895"/>
            <a:ext cx="7772400" cy="1375435"/>
          </a:xfrm>
        </p:spPr>
        <p:txBody>
          <a:bodyPr anchor="ctr"/>
          <a:lstStyle>
            <a:lvl1pPr>
              <a:defRPr sz="2800"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215647"/>
            <a:ext cx="3202915" cy="1314450"/>
          </a:xfrm>
        </p:spPr>
        <p:txBody>
          <a:bodyPr/>
          <a:lstStyle>
            <a:lvl1pPr marL="0" indent="0" algn="l">
              <a:buNone/>
              <a:defRPr sz="1200">
                <a:solidFill>
                  <a:srgbClr val="4D4D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82420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8" y="2820649"/>
            <a:ext cx="7768155" cy="1737064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8" y="859536"/>
            <a:ext cx="2468880" cy="173736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109298" y="859536"/>
            <a:ext cx="2468880" cy="173736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5761397" y="859536"/>
            <a:ext cx="2468880" cy="1737360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808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475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0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uthernco_h_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" t="7070" r="3368" b="7118"/>
          <a:stretch/>
        </p:blipFill>
        <p:spPr>
          <a:xfrm>
            <a:off x="1958340" y="2067560"/>
            <a:ext cx="5227320" cy="75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26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3" y="0"/>
            <a:ext cx="9130473" cy="5143500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-1" y="-1"/>
            <a:ext cx="9141292" cy="5143501"/>
            <a:chOff x="-1" y="-1"/>
            <a:chExt cx="9141292" cy="5143501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" y="-1"/>
              <a:ext cx="6573783" cy="514350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75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2" name="Picture 21" descr="Cover triangles.png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9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572622"/>
              <a:ext cx="9141291" cy="2570878"/>
            </a:xfrm>
            <a:prstGeom prst="rect">
              <a:avLst/>
            </a:prstGeom>
          </p:spPr>
        </p:pic>
        <p:pic>
          <p:nvPicPr>
            <p:cNvPr id="23" name="Picture 22" descr="southernco_h_rgb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7" t="7164" r="3340" b="7164"/>
            <a:stretch/>
          </p:blipFill>
          <p:spPr>
            <a:xfrm>
              <a:off x="449580" y="281940"/>
              <a:ext cx="2129790" cy="3067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7200" y="765895"/>
            <a:ext cx="4721181" cy="1375435"/>
          </a:xfrm>
        </p:spPr>
        <p:txBody>
          <a:bodyPr anchor="ctr"/>
          <a:lstStyle>
            <a:lvl1pPr>
              <a:defRPr sz="2800">
                <a:solidFill>
                  <a:srgbClr val="4D4D4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57200" y="2215647"/>
            <a:ext cx="3202915" cy="1314450"/>
          </a:xfrm>
        </p:spPr>
        <p:txBody>
          <a:bodyPr/>
          <a:lstStyle>
            <a:lvl1pPr marL="0" indent="0" algn="l">
              <a:buNone/>
              <a:defRPr sz="1200">
                <a:solidFill>
                  <a:srgbClr val="4D4D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/ date</a:t>
            </a:r>
          </a:p>
        </p:txBody>
      </p:sp>
    </p:spTree>
    <p:extLst>
      <p:ext uri="{BB962C8B-B14F-4D97-AF65-F5344CB8AC3E}">
        <p14:creationId xmlns:p14="http://schemas.microsoft.com/office/powerpoint/2010/main" val="3027418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-re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3382"/>
            <a:ext cx="7772400" cy="1021556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2050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-blu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3382"/>
            <a:ext cx="7772400" cy="1021556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23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Cy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-cy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3382"/>
            <a:ext cx="7772400" cy="1021556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763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vider-gree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3382"/>
            <a:ext cx="7772400" cy="1021556"/>
          </a:xfrm>
        </p:spPr>
        <p:txBody>
          <a:bodyPr anchor="t"/>
          <a:lstStyle>
            <a:lvl1pPr algn="l">
              <a:defRPr sz="34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9487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ider-grey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93382"/>
            <a:ext cx="7772400" cy="1021556"/>
          </a:xfrm>
        </p:spPr>
        <p:txBody>
          <a:bodyPr anchor="t"/>
          <a:lstStyle>
            <a:lvl1pPr algn="l">
              <a:defRPr sz="34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095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3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1776"/>
            <a:ext cx="5026370" cy="45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536"/>
            <a:ext cx="5026370" cy="37479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943600" y="748235"/>
            <a:ext cx="3200400" cy="402336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51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3077" cy="45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859536"/>
            <a:ext cx="3657600" cy="3657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677" y="859536"/>
            <a:ext cx="3657600" cy="36576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55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859536"/>
            <a:ext cx="1691640" cy="296412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485" y="859536"/>
            <a:ext cx="1691640" cy="296412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607342" y="859536"/>
            <a:ext cx="1691640" cy="296412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11"/>
          </p:nvPr>
        </p:nvSpPr>
        <p:spPr>
          <a:xfrm>
            <a:off x="6907628" y="859536"/>
            <a:ext cx="1691640" cy="2964127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22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r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748235"/>
            <a:ext cx="9144000" cy="402336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7739"/>
            <a:ext cx="5026370" cy="3496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1" y="226059"/>
            <a:ext cx="5027064" cy="4536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249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747461"/>
            <a:ext cx="4563779" cy="201168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4580221" y="747461"/>
            <a:ext cx="4563779" cy="201168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0" y="2766499"/>
            <a:ext cx="4563779" cy="201168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4580221" y="2766499"/>
            <a:ext cx="4563779" cy="2011680"/>
          </a:xfrm>
          <a:solidFill>
            <a:srgbClr val="DBDBDC"/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0" y="2439101"/>
            <a:ext cx="4572000" cy="32004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1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572000" y="2439101"/>
            <a:ext cx="4572000" cy="32004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2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0" y="4458139"/>
            <a:ext cx="4572000" cy="32004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3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572000" y="4458138"/>
            <a:ext cx="4572000" cy="320040"/>
          </a:xfrm>
          <a:solidFill>
            <a:schemeClr val="bg1">
              <a:alpha val="60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786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859536"/>
            <a:ext cx="2743200" cy="3657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2276" y="859535"/>
            <a:ext cx="4568001" cy="296595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Chart title (optional)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662276" y="1161826"/>
            <a:ext cx="4568001" cy="3395887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442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859536"/>
            <a:ext cx="2743200" cy="36576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2276" y="859536"/>
            <a:ext cx="4568001" cy="1729256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3662276" y="2827069"/>
            <a:ext cx="4568001" cy="1730644"/>
          </a:xfrm>
        </p:spPr>
        <p:txBody>
          <a:bodyPr/>
          <a:lstStyle>
            <a:lvl1pPr marL="0" indent="0">
              <a:buNone/>
              <a:defRPr sz="1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4107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6059"/>
            <a:ext cx="7773077" cy="45364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56727"/>
            <a:ext cx="7772400" cy="3747936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6294" y="4877933"/>
            <a:ext cx="312906" cy="21544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fld id="{E69191C5-0CDC-DB4B-ACAB-57E8E7ED39E6}" type="slidenum">
              <a:rPr lang="en-US" sz="800" smtClean="0">
                <a:solidFill>
                  <a:schemeClr val="tx1"/>
                </a:solidFill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04" y="128800"/>
            <a:ext cx="797661" cy="5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8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2" r:id="rId4"/>
    <p:sldLayoutId id="2147483663" r:id="rId5"/>
    <p:sldLayoutId id="2147483664" r:id="rId6"/>
    <p:sldLayoutId id="2147483665" r:id="rId7"/>
    <p:sldLayoutId id="2147483671" r:id="rId8"/>
    <p:sldLayoutId id="2147483666" r:id="rId9"/>
    <p:sldLayoutId id="2147483667" r:id="rId10"/>
    <p:sldLayoutId id="2147483654" r:id="rId11"/>
    <p:sldLayoutId id="2147483655" r:id="rId12"/>
    <p:sldLayoutId id="2147483669" r:id="rId13"/>
    <p:sldLayoutId id="2147483670" r:id="rId14"/>
    <p:sldLayoutId id="2147483660" r:id="rId15"/>
    <p:sldLayoutId id="2147483659" r:id="rId16"/>
    <p:sldLayoutId id="2147483658" r:id="rId17"/>
    <p:sldLayoutId id="2147483651" r:id="rId18"/>
    <p:sldLayoutId id="2147483661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1313" indent="-168275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12763" indent="-171450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74625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1450" algn="l" defTabSz="457200" rtl="0" eaLnBrk="1" latinLnBrk="0" hangingPunct="1">
        <a:spcBef>
          <a:spcPts val="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1.xml"/><Relationship Id="rId5" Type="http://schemas.openxmlformats.org/officeDocument/2006/relationships/oleObject" Target="../embeddings/oleObject1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2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chart" Target="../charts/chart1.xml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3.xml"/><Relationship Id="rId5" Type="http://schemas.openxmlformats.org/officeDocument/2006/relationships/oleObject" Target="../embeddings/oleObject3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4.xml"/><Relationship Id="rId5" Type="http://schemas.openxmlformats.org/officeDocument/2006/relationships/oleObject" Target="../embeddings/oleObject4.bin"/><Relationship Id="rId6" Type="http://schemas.openxmlformats.org/officeDocument/2006/relationships/image" Target="../media/image12.emf"/><Relationship Id="rId7" Type="http://schemas.openxmlformats.org/officeDocument/2006/relationships/image" Target="../media/image13.png"/><Relationship Id="rId1" Type="http://schemas.openxmlformats.org/officeDocument/2006/relationships/vmlDrawing" Target="../drawings/vmlDrawing4.vml"/><Relationship Id="rId2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5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000" dirty="0"/>
              <a:t>EVs &amp; the Southeast Grid</a:t>
            </a:r>
            <a:br>
              <a:rPr lang="en-US" sz="2000" dirty="0"/>
            </a:br>
            <a:r>
              <a:rPr lang="en-US" sz="2000" b="1" dirty="0"/>
              <a:t>Utility Projects &amp; Perspectives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Darren Epps</a:t>
            </a:r>
          </a:p>
          <a:p>
            <a:r>
              <a:rPr lang="en-US" dirty="0"/>
              <a:t>November 16, 2017</a:t>
            </a:r>
          </a:p>
        </p:txBody>
      </p:sp>
    </p:spTree>
    <p:extLst>
      <p:ext uri="{BB962C8B-B14F-4D97-AF65-F5344CB8AC3E}">
        <p14:creationId xmlns:p14="http://schemas.microsoft.com/office/powerpoint/2010/main" val="131587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8" name="Object 9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1" y="118726"/>
            <a:ext cx="5962405" cy="453649"/>
          </a:xfrm>
        </p:spPr>
        <p:txBody>
          <a:bodyPr/>
          <a:lstStyle/>
          <a:p>
            <a:r>
              <a:rPr lang="en-US" sz="3200" b="1" dirty="0"/>
              <a:t>The situation has changed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14" name="RectanNcCfwp1CAg0C6Bt9Z6WU4Ng"/>
          <p:cNvSpPr>
            <a:spLocks noChangeArrowheads="1"/>
          </p:cNvSpPr>
          <p:nvPr/>
        </p:nvSpPr>
        <p:spPr bwMode="auto">
          <a:xfrm>
            <a:off x="138209" y="4844270"/>
            <a:ext cx="49430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571500" eaLnBrk="0" hangingPunct="0">
              <a:tabLst>
                <a:tab pos="135731" algn="l"/>
                <a:tab pos="2857500" algn="l"/>
                <a:tab pos="2933700" algn="l"/>
                <a:tab pos="3714750" algn="l"/>
              </a:tabLst>
            </a:pPr>
            <a:r>
              <a:rPr lang="en-US" altLang="zh-CN" sz="600" i="1" dirty="0">
                <a:ea typeface="SimSun"/>
                <a:cs typeface="SimSun"/>
              </a:rPr>
              <a:t>Sources: </a:t>
            </a:r>
            <a:r>
              <a:rPr lang="en-GB" altLang="zh-CN" sz="600" i="1" dirty="0">
                <a:ea typeface="SimSun"/>
                <a:cs typeface="SimSun"/>
              </a:rPr>
              <a:t>Bloomberg New Energy Finance, U.S. Department of Energy</a:t>
            </a:r>
            <a:endParaRPr lang="en-US" altLang="zh-CN" sz="600" i="1" dirty="0">
              <a:ea typeface="SimSun"/>
              <a:cs typeface="SimSu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23" y="865406"/>
            <a:ext cx="754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World market dominated by China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Global auto emissions rules adding significant cost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Battery costs have fallen 77% since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EVs may cost less than ICE to produce by 2025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Consumer awareness and interest is growing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Per mile cost of operations of an BEV or PHEV is already lower for high mileage drivers (Uber, Lyft etc.)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$10B of infrastructure and related investments committed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87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8" name="Object 9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1" y="118726"/>
            <a:ext cx="7367624" cy="453649"/>
          </a:xfrm>
        </p:spPr>
        <p:txBody>
          <a:bodyPr/>
          <a:lstStyle/>
          <a:p>
            <a:r>
              <a:rPr lang="en-US" sz="3200" b="1" dirty="0"/>
              <a:t>New Model Launches: 2010-2020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14" name="RectanNcCfwp1CAg0C6Bt9Z6WU4Ng"/>
          <p:cNvSpPr>
            <a:spLocks noChangeArrowheads="1"/>
          </p:cNvSpPr>
          <p:nvPr/>
        </p:nvSpPr>
        <p:spPr bwMode="auto">
          <a:xfrm>
            <a:off x="138209" y="4844270"/>
            <a:ext cx="49430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defTabSz="571500" eaLnBrk="0" hangingPunct="0">
              <a:tabLst>
                <a:tab pos="135731" algn="l"/>
                <a:tab pos="2857500" algn="l"/>
                <a:tab pos="2933700" algn="l"/>
                <a:tab pos="3714750" algn="l"/>
              </a:tabLst>
            </a:pPr>
            <a:r>
              <a:rPr lang="en-US" altLang="zh-CN" sz="600" i="1" dirty="0">
                <a:ea typeface="SimSun"/>
                <a:cs typeface="SimSun"/>
              </a:rPr>
              <a:t>Source: EPRI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555384"/>
              </p:ext>
            </p:extLst>
          </p:nvPr>
        </p:nvGraphicFramePr>
        <p:xfrm>
          <a:off x="656530" y="572375"/>
          <a:ext cx="6493234" cy="402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7149764" y="1378702"/>
            <a:ext cx="1192067" cy="223970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49 New or Revised EVs Due Out Between 2016-2021</a:t>
            </a:r>
          </a:p>
        </p:txBody>
      </p:sp>
    </p:spTree>
    <p:extLst>
      <p:ext uri="{BB962C8B-B14F-4D97-AF65-F5344CB8AC3E}">
        <p14:creationId xmlns:p14="http://schemas.microsoft.com/office/powerpoint/2010/main" val="93744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8" name="Object 9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1" y="118726"/>
            <a:ext cx="5962405" cy="453649"/>
          </a:xfrm>
        </p:spPr>
        <p:txBody>
          <a:bodyPr/>
          <a:lstStyle/>
          <a:p>
            <a:r>
              <a:rPr lang="en-US" sz="3200" b="1" dirty="0"/>
              <a:t>Why focus on EVs?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041" y="894969"/>
            <a:ext cx="71636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Infrastructure requirements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Proven market open for disruption by electricity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Utilities can accelerate the tipping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Strengthen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Win-win for customers and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987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8" name="Object 9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1" y="118726"/>
            <a:ext cx="5962405" cy="453649"/>
          </a:xfrm>
        </p:spPr>
        <p:txBody>
          <a:bodyPr/>
          <a:lstStyle/>
          <a:p>
            <a:r>
              <a:rPr lang="en-US" sz="3200" b="1" dirty="0"/>
              <a:t>Southern Company’s Work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B23913C-BB18-4852-AAA8-15DA906C97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94" t="13155" r="14376" b="12615"/>
          <a:stretch/>
        </p:blipFill>
        <p:spPr>
          <a:xfrm>
            <a:off x="653372" y="583008"/>
            <a:ext cx="7847891" cy="461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54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Object 97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44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98" name="Object 9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4192" y="1192"/>
                        <a:ext cx="1190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41" y="118726"/>
            <a:ext cx="5962405" cy="453649"/>
          </a:xfrm>
        </p:spPr>
        <p:txBody>
          <a:bodyPr/>
          <a:lstStyle/>
          <a:p>
            <a:r>
              <a:rPr lang="en-US" sz="3200" b="1" dirty="0"/>
              <a:t>Southern Company’s Work</a:t>
            </a:r>
            <a:endParaRPr lang="en-US" sz="40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8B840CD-1DEF-4C85-AF63-A2C4C858CE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0659" y="917544"/>
            <a:ext cx="1894838" cy="381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Growth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xmlns="" id="{862D6B4F-7142-4894-AC91-66E0C8342AEF}"/>
              </a:ext>
            </a:extLst>
          </p:cNvPr>
          <p:cNvSpPr txBox="1">
            <a:spLocks/>
          </p:cNvSpPr>
          <p:nvPr/>
        </p:nvSpPr>
        <p:spPr>
          <a:xfrm>
            <a:off x="550659" y="1376872"/>
            <a:ext cx="1894838" cy="3471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45720" tIns="91440" rIns="45720" bIns="91440" rtlCol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Residential</a:t>
            </a:r>
          </a:p>
          <a:p>
            <a:r>
              <a:rPr lang="en-US" sz="1200" dirty="0"/>
              <a:t>Electric vehicles</a:t>
            </a:r>
          </a:p>
          <a:p>
            <a:pPr marL="0" indent="0">
              <a:buNone/>
            </a:pPr>
            <a:r>
              <a:rPr lang="en-US" sz="1200" b="1" dirty="0"/>
              <a:t>Commercial</a:t>
            </a:r>
          </a:p>
          <a:p>
            <a:r>
              <a:rPr lang="en-US" sz="1200" dirty="0"/>
              <a:t>Fleet applications</a:t>
            </a:r>
          </a:p>
          <a:p>
            <a:pPr marL="0" indent="0">
              <a:buNone/>
            </a:pPr>
            <a:r>
              <a:rPr lang="en-US" sz="1200" b="1" dirty="0"/>
              <a:t>Nonroad</a:t>
            </a:r>
          </a:p>
          <a:p>
            <a:r>
              <a:rPr lang="en-US" sz="1200" dirty="0"/>
              <a:t>Forklifts</a:t>
            </a:r>
          </a:p>
          <a:p>
            <a:r>
              <a:rPr lang="en-US" sz="1200" dirty="0"/>
              <a:t>Seaports</a:t>
            </a:r>
          </a:p>
          <a:p>
            <a:r>
              <a:rPr lang="en-US" sz="1200" dirty="0"/>
              <a:t>Mining</a:t>
            </a:r>
          </a:p>
          <a:p>
            <a:r>
              <a:rPr lang="en-US" sz="1200" dirty="0"/>
              <a:t>Airports</a:t>
            </a:r>
          </a:p>
          <a:p>
            <a:r>
              <a:rPr lang="en-US" sz="1200" dirty="0"/>
              <a:t>Overland conveying</a:t>
            </a:r>
          </a:p>
          <a:p>
            <a:r>
              <a:rPr lang="en-US" sz="1200" dirty="0"/>
              <a:t>Medium/heavy trucks</a:t>
            </a:r>
          </a:p>
          <a:p>
            <a:r>
              <a:rPr lang="en-US" sz="1200" dirty="0"/>
              <a:t>Truck refrigeration units</a:t>
            </a:r>
          </a:p>
          <a:p>
            <a:r>
              <a:rPr lang="en-US" sz="1200" dirty="0"/>
              <a:t>Lift trucks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xmlns="" id="{5C027FE9-28A6-4AE2-95A0-AFC2C5F611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84442" y="917544"/>
            <a:ext cx="1894838" cy="381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Readiness/Education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xmlns="" id="{646B8C12-EB9B-4CF9-B4EC-6FA4AD0167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18226" y="917544"/>
            <a:ext cx="1894838" cy="381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Leadership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xmlns="" id="{6058FDFC-38DB-487B-B9EB-9873A2810C8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652010" y="917544"/>
            <a:ext cx="1894838" cy="38100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72000" tIns="0" rIns="0" bIns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FFFFFF"/>
                </a:solidFill>
              </a:rPr>
              <a:t>R&amp;D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xmlns="" id="{256649C4-C816-4396-B3DB-C6291C4F63A6}"/>
              </a:ext>
            </a:extLst>
          </p:cNvPr>
          <p:cNvSpPr txBox="1">
            <a:spLocks/>
          </p:cNvSpPr>
          <p:nvPr/>
        </p:nvSpPr>
        <p:spPr>
          <a:xfrm>
            <a:off x="2584442" y="1376872"/>
            <a:ext cx="1894838" cy="3471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45720" tIns="91440" rIns="45720" bIns="91440" rtlCol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EV rates and riders</a:t>
            </a:r>
          </a:p>
          <a:p>
            <a:pPr marL="0" indent="0">
              <a:buNone/>
            </a:pPr>
            <a:r>
              <a:rPr lang="en-US" sz="1200" b="1" dirty="0"/>
              <a:t>Programs &amp; incentives</a:t>
            </a:r>
          </a:p>
          <a:p>
            <a:r>
              <a:rPr lang="en-US" sz="1200" dirty="0"/>
              <a:t>Rebates</a:t>
            </a:r>
          </a:p>
          <a:p>
            <a:pPr marL="0" indent="0">
              <a:buNone/>
            </a:pPr>
            <a:r>
              <a:rPr lang="en-US" sz="1200" b="1" dirty="0"/>
              <a:t>Infrastructure</a:t>
            </a:r>
          </a:p>
          <a:p>
            <a:r>
              <a:rPr lang="en-US" sz="1200" dirty="0"/>
              <a:t>Residential</a:t>
            </a:r>
          </a:p>
          <a:p>
            <a:r>
              <a:rPr lang="en-US" sz="1200" dirty="0"/>
              <a:t>Workplace</a:t>
            </a:r>
          </a:p>
          <a:p>
            <a:r>
              <a:rPr lang="en-US" sz="1200" dirty="0"/>
              <a:t>Community</a:t>
            </a:r>
          </a:p>
          <a:p>
            <a:pPr marL="0" indent="0">
              <a:buNone/>
            </a:pPr>
            <a:r>
              <a:rPr lang="en-US" sz="1200" b="1" dirty="0"/>
              <a:t>Outreach</a:t>
            </a:r>
          </a:p>
          <a:p>
            <a:r>
              <a:rPr lang="en-US" sz="1200" dirty="0"/>
              <a:t>Ride and drives</a:t>
            </a:r>
          </a:p>
          <a:p>
            <a:r>
              <a:rPr lang="en-US" sz="1200" dirty="0"/>
              <a:t>Coffee &amp; Cars</a:t>
            </a:r>
          </a:p>
          <a:p>
            <a:r>
              <a:rPr lang="en-US" sz="1200" dirty="0"/>
              <a:t>National Drive Electric Week</a:t>
            </a:r>
          </a:p>
          <a:p>
            <a:r>
              <a:rPr lang="en-US" sz="1200" dirty="0"/>
              <a:t>Internal</a:t>
            </a: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xmlns="" id="{882AB568-E10E-4608-90C2-B49DB6326F1D}"/>
              </a:ext>
            </a:extLst>
          </p:cNvPr>
          <p:cNvSpPr txBox="1">
            <a:spLocks/>
          </p:cNvSpPr>
          <p:nvPr/>
        </p:nvSpPr>
        <p:spPr>
          <a:xfrm>
            <a:off x="4618225" y="1376872"/>
            <a:ext cx="1894838" cy="3471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45720" tIns="91440" rIns="45720" bIns="91440" rtlCol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Partnerships and collaborations</a:t>
            </a:r>
          </a:p>
          <a:p>
            <a:r>
              <a:rPr lang="en-US" sz="1200" dirty="0"/>
              <a:t>EEI</a:t>
            </a:r>
          </a:p>
          <a:p>
            <a:r>
              <a:rPr lang="en-US" sz="1200" dirty="0"/>
              <a:t>EPRI</a:t>
            </a:r>
          </a:p>
          <a:p>
            <a:r>
              <a:rPr lang="en-US" sz="1200" dirty="0"/>
              <a:t>EDTA</a:t>
            </a:r>
          </a:p>
          <a:p>
            <a:r>
              <a:rPr lang="en-US" sz="1200" dirty="0"/>
              <a:t>Clean Cities</a:t>
            </a:r>
          </a:p>
          <a:p>
            <a:r>
              <a:rPr lang="en-US" sz="1200" dirty="0"/>
              <a:t>NGOs</a:t>
            </a:r>
          </a:p>
          <a:p>
            <a:r>
              <a:rPr lang="en-US" sz="1200" dirty="0"/>
              <a:t>OEMs</a:t>
            </a:r>
          </a:p>
          <a:p>
            <a:pPr marL="0" indent="0">
              <a:buNone/>
            </a:pPr>
            <a:r>
              <a:rPr lang="en-US" sz="1200" b="1" dirty="0"/>
              <a:t>SO fleet</a:t>
            </a:r>
          </a:p>
        </p:txBody>
      </p:sp>
      <p:sp>
        <p:nvSpPr>
          <p:cNvPr id="21" name="Content Placeholder 11">
            <a:extLst>
              <a:ext uri="{FF2B5EF4-FFF2-40B4-BE49-F238E27FC236}">
                <a16:creationId xmlns:a16="http://schemas.microsoft.com/office/drawing/2014/main" xmlns="" id="{AD87DB63-593B-4A6E-ABAC-D4318BD85D0A}"/>
              </a:ext>
            </a:extLst>
          </p:cNvPr>
          <p:cNvSpPr txBox="1">
            <a:spLocks/>
          </p:cNvSpPr>
          <p:nvPr/>
        </p:nvSpPr>
        <p:spPr>
          <a:xfrm>
            <a:off x="6652010" y="1376872"/>
            <a:ext cx="1894838" cy="3471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vert="horz" lIns="45720" tIns="91440" rIns="45720" bIns="91440" rtlCol="0"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768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800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5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3800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–"/>
              <a:tabLst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7550" indent="-179388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/>
              <a:t>Charging technology</a:t>
            </a:r>
          </a:p>
          <a:p>
            <a:r>
              <a:rPr lang="en-US" sz="1200" dirty="0"/>
              <a:t>Network operators</a:t>
            </a:r>
          </a:p>
          <a:p>
            <a:r>
              <a:rPr lang="en-US" sz="1200" dirty="0"/>
              <a:t>Vehicle smart charging</a:t>
            </a:r>
          </a:p>
          <a:p>
            <a:r>
              <a:rPr lang="en-US" sz="1200" dirty="0"/>
              <a:t>Wireless</a:t>
            </a:r>
          </a:p>
          <a:p>
            <a:r>
              <a:rPr lang="en-US" sz="1200" dirty="0"/>
              <a:t>DC fast charging</a:t>
            </a:r>
          </a:p>
          <a:p>
            <a:pPr marL="0" indent="0">
              <a:buNone/>
            </a:pPr>
            <a:r>
              <a:rPr lang="en-US" sz="1200" b="1" dirty="0"/>
              <a:t>Vehicle technology</a:t>
            </a:r>
          </a:p>
          <a:p>
            <a:r>
              <a:rPr lang="en-US" sz="1200" dirty="0"/>
              <a:t>Driveline efficiency</a:t>
            </a:r>
          </a:p>
          <a:p>
            <a:r>
              <a:rPr lang="en-US" sz="1200" dirty="0"/>
              <a:t>VIA truck demonstration</a:t>
            </a:r>
          </a:p>
          <a:p>
            <a:r>
              <a:rPr lang="en-US" sz="1200" dirty="0"/>
              <a:t>Autonomy</a:t>
            </a:r>
          </a:p>
          <a:p>
            <a:pPr marL="0" indent="0">
              <a:buNone/>
            </a:pPr>
            <a:r>
              <a:rPr lang="en-US" sz="1200" b="1" dirty="0"/>
              <a:t>Alternative technologies</a:t>
            </a:r>
          </a:p>
          <a:p>
            <a:r>
              <a:rPr lang="en-US" sz="1200" dirty="0"/>
              <a:t>Fuel cell</a:t>
            </a:r>
          </a:p>
          <a:p>
            <a:r>
              <a:rPr lang="en-US" sz="1200" dirty="0"/>
              <a:t>CNG</a:t>
            </a:r>
          </a:p>
        </p:txBody>
      </p:sp>
    </p:spTree>
    <p:extLst>
      <p:ext uri="{BB962C8B-B14F-4D97-AF65-F5344CB8AC3E}">
        <p14:creationId xmlns:p14="http://schemas.microsoft.com/office/powerpoint/2010/main" val="18729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5543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outhern Company Template_basic_final">
  <a:themeElements>
    <a:clrScheme name="Southern Company">
      <a:dk1>
        <a:srgbClr val="4D4D4D"/>
      </a:dk1>
      <a:lt1>
        <a:sysClr val="window" lastClr="FFFFFF"/>
      </a:lt1>
      <a:dk2>
        <a:srgbClr val="B1181E"/>
      </a:dk2>
      <a:lt2>
        <a:srgbClr val="959595"/>
      </a:lt2>
      <a:accent1>
        <a:srgbClr val="EC1C24"/>
      </a:accent1>
      <a:accent2>
        <a:srgbClr val="007DB9"/>
      </a:accent2>
      <a:accent3>
        <a:srgbClr val="00BCF1"/>
      </a:accent3>
      <a:accent4>
        <a:srgbClr val="B2D235"/>
      </a:accent4>
      <a:accent5>
        <a:srgbClr val="00B5AF"/>
      </a:accent5>
      <a:accent6>
        <a:srgbClr val="FDB714"/>
      </a:accent6>
      <a:hlink>
        <a:srgbClr val="007DB9"/>
      </a:hlink>
      <a:folHlink>
        <a:srgbClr val="EC1C2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>
          <a:solidFill>
            <a:schemeClr val="bg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Southern Company Template_basic_final</Template>
  <TotalTime>3653</TotalTime>
  <Words>245</Words>
  <Application>Microsoft Macintosh PowerPoint</Application>
  <PresentationFormat>On-screen Show (16:9)</PresentationFormat>
  <Paragraphs>82</Paragraphs>
  <Slides>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 Narrow</vt:lpstr>
      <vt:lpstr>Calibri</vt:lpstr>
      <vt:lpstr>SimSun</vt:lpstr>
      <vt:lpstr>Arial</vt:lpstr>
      <vt:lpstr>Southern Company Template_basic_final</vt:lpstr>
      <vt:lpstr>think-cell Slide</vt:lpstr>
      <vt:lpstr>EVs &amp; the Southeast Grid Utility Projects &amp; Perspectives</vt:lpstr>
      <vt:lpstr>The situation has changed</vt:lpstr>
      <vt:lpstr>New Model Launches: 2010-2020</vt:lpstr>
      <vt:lpstr>Why focus on EVs?</vt:lpstr>
      <vt:lpstr>Southern Company’s Work</vt:lpstr>
      <vt:lpstr>Southern Company’s Work</vt:lpstr>
      <vt:lpstr>PowerPoint Presentation</vt:lpstr>
    </vt:vector>
  </TitlesOfParts>
  <Company>Information Technology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Woods, Stacey</dc:creator>
  <cp:lastModifiedBy>dory.larsen@gmail.com</cp:lastModifiedBy>
  <cp:revision>140</cp:revision>
  <cp:lastPrinted>2017-08-10T19:36:47Z</cp:lastPrinted>
  <dcterms:created xsi:type="dcterms:W3CDTF">2016-09-30T19:05:21Z</dcterms:created>
  <dcterms:modified xsi:type="dcterms:W3CDTF">2017-11-16T16:48:57Z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1955251169</vt:i4>
  </property>
  <property fmtid="{D5CDD505-2E9C-101B-9397-08002B2CF9AE}" pid="4" name="_EmailSubject">
    <vt:lpwstr>Slide deck</vt:lpwstr>
  </property>
  <property fmtid="{D5CDD505-2E9C-101B-9397-08002B2CF9AE}" pid="5" name="_AuthorEmail">
    <vt:lpwstr>DMEPPS@southernco.com</vt:lpwstr>
  </property>
  <property fmtid="{D5CDD505-2E9C-101B-9397-08002B2CF9AE}" pid="6" name="_AuthorEmailDisplayName">
    <vt:lpwstr>Epps, Darren M.</vt:lpwstr>
  </property>
  <property fmtid="{D5CDD505-2E9C-101B-9397-08002B2CF9AE}" pid="7" name="_PreviousAdHocReviewCycleID">
    <vt:i4>1018848461</vt:i4>
  </property>
</Properties>
</file>