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84" r:id="rId4"/>
    <p:sldId id="279" r:id="rId5"/>
    <p:sldId id="294" r:id="rId6"/>
    <p:sldId id="301" r:id="rId7"/>
    <p:sldId id="302" r:id="rId8"/>
    <p:sldId id="285" r:id="rId9"/>
    <p:sldId id="303" r:id="rId10"/>
    <p:sldId id="304" r:id="rId11"/>
    <p:sldId id="306" r:id="rId12"/>
    <p:sldId id="305" r:id="rId13"/>
    <p:sldId id="293" r:id="rId14"/>
    <p:sldId id="30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ya Ji" initials="ZJ" lastIdx="2" clrIdx="0">
    <p:extLst>
      <p:ext uri="{19B8F6BF-5375-455C-9EA6-DF929625EA0E}">
        <p15:presenceInfo xmlns:p15="http://schemas.microsoft.com/office/powerpoint/2012/main" userId="0d15d227df585e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87A"/>
    <a:srgbClr val="00A850"/>
    <a:srgbClr val="37FF96"/>
    <a:srgbClr val="000000"/>
    <a:srgbClr val="7ADB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47" autoAdjust="0"/>
    <p:restoredTop sz="94660"/>
  </p:normalViewPr>
  <p:slideViewPr>
    <p:cSldViewPr snapToGrid="0">
      <p:cViewPr varScale="1">
        <p:scale>
          <a:sx n="67" d="100"/>
          <a:sy n="67" d="100"/>
        </p:scale>
        <p:origin x="660"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cmpd="sng" algn="ctr">
              <a:solidFill>
                <a:schemeClr val="accent2"/>
              </a:solidFill>
              <a:round/>
            </a:ln>
            <a:effectLst/>
          </c:spPr>
          <c:marker>
            <c:symbol val="none"/>
          </c:marker>
          <c:trendline>
            <c:spPr>
              <a:ln w="9525" cap="rnd">
                <a:solidFill>
                  <a:schemeClr val="accent2"/>
                </a:solidFill>
                <a:prstDash val="dash"/>
              </a:ln>
              <a:effectLst/>
            </c:spPr>
            <c:trendlineType val="linear"/>
            <c:dispRSqr val="0"/>
            <c:dispEq val="0"/>
          </c:trendline>
          <c:cat>
            <c:strRef>
              <c:f>Sheet1!$E$9:$E$15</c:f>
              <c:strCache>
                <c:ptCount val="7"/>
                <c:pt idx="0">
                  <c:v>2010</c:v>
                </c:pt>
                <c:pt idx="1">
                  <c:v>2012-1</c:v>
                </c:pt>
                <c:pt idx="2">
                  <c:v>2012-2</c:v>
                </c:pt>
                <c:pt idx="3">
                  <c:v>2012-3</c:v>
                </c:pt>
                <c:pt idx="4">
                  <c:v>2012-4</c:v>
                </c:pt>
                <c:pt idx="5">
                  <c:v>2014</c:v>
                </c:pt>
                <c:pt idx="6">
                  <c:v>2016</c:v>
                </c:pt>
              </c:strCache>
            </c:strRef>
          </c:cat>
          <c:val>
            <c:numRef>
              <c:f>Sheet1!$F$9:$F$15</c:f>
              <c:numCache>
                <c:formatCode>\$#,##0_);[Red]\(\$#,##0\)</c:formatCode>
                <c:ptCount val="7"/>
                <c:pt idx="0">
                  <c:v>750</c:v>
                </c:pt>
                <c:pt idx="1">
                  <c:v>752</c:v>
                </c:pt>
                <c:pt idx="2">
                  <c:v>585</c:v>
                </c:pt>
                <c:pt idx="3">
                  <c:v>400</c:v>
                </c:pt>
                <c:pt idx="4">
                  <c:v>550</c:v>
                </c:pt>
                <c:pt idx="5">
                  <c:v>250</c:v>
                </c:pt>
                <c:pt idx="6">
                  <c:v>145</c:v>
                </c:pt>
              </c:numCache>
            </c:numRef>
          </c:val>
          <c:smooth val="0"/>
          <c:extLst>
            <c:ext xmlns:c16="http://schemas.microsoft.com/office/drawing/2014/chart" uri="{C3380CC4-5D6E-409C-BE32-E72D297353CC}">
              <c16:uniqueId val="{00000001-8554-435E-9776-1DA7834A3706}"/>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08975664"/>
        <c:axId val="408969392"/>
      </c:lineChart>
      <c:catAx>
        <c:axId val="40897566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en-US"/>
          </a:p>
        </c:txPr>
        <c:crossAx val="408969392"/>
        <c:crosses val="autoZero"/>
        <c:auto val="1"/>
        <c:lblAlgn val="ctr"/>
        <c:lblOffset val="100"/>
        <c:noMultiLvlLbl val="0"/>
      </c:catAx>
      <c:valAx>
        <c:axId val="408969392"/>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mn-lt"/>
                <a:ea typeface="+mn-ea"/>
                <a:cs typeface="+mn-cs"/>
              </a:defRPr>
            </a:pPr>
            <a:endParaRPr lang="en-US"/>
          </a:p>
        </c:txPr>
        <c:crossAx val="408975664"/>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w="12700">
      <a:solidFill>
        <a:schemeClr val="accent2"/>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49CE90-F6DC-457B-A414-9F5BDA7D4260}"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204453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49CE90-F6DC-457B-A414-9F5BDA7D4260}"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317033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49CE90-F6DC-457B-A414-9F5BDA7D4260}"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1772148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49CE90-F6DC-457B-A414-9F5BDA7D4260}"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635337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49CE90-F6DC-457B-A414-9F5BDA7D4260}"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1603956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9CE90-F6DC-457B-A414-9F5BDA7D4260}"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3810738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49CE90-F6DC-457B-A414-9F5BDA7D4260}"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3225419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49CE90-F6DC-457B-A414-9F5BDA7D4260}"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3727478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49CE90-F6DC-457B-A414-9F5BDA7D4260}"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2845220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9CE90-F6DC-457B-A414-9F5BDA7D4260}"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930883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49CE90-F6DC-457B-A414-9F5BDA7D4260}"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328332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49CE90-F6DC-457B-A414-9F5BDA7D4260}"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4098744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49CE90-F6DC-457B-A414-9F5BDA7D4260}"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1191818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49CE90-F6DC-457B-A414-9F5BDA7D4260}"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3419436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49CE90-F6DC-457B-A414-9F5BDA7D4260}"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2951585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52152D4-637D-41F6-8323-D1D4670EF744}" type="datetime1">
              <a:rPr lang="zh-CN" altLang="en-US" smtClean="0"/>
              <a:t>2017/11/14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D9C56C-0FEF-40C7-B030-91E3287A30A8}" type="slidenum">
              <a:rPr lang="zh-CN" altLang="en-US" smtClean="0"/>
              <a:t>‹#›</a:t>
            </a:fld>
            <a:endParaRPr lang="zh-CN" altLang="en-US"/>
          </a:p>
        </p:txBody>
      </p:sp>
    </p:spTree>
    <p:extLst>
      <p:ext uri="{BB962C8B-B14F-4D97-AF65-F5344CB8AC3E}">
        <p14:creationId xmlns:p14="http://schemas.microsoft.com/office/powerpoint/2010/main" val="3227773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906BC96-AFE9-4592-8FE5-64A3272F6DFD}" type="datetime1">
              <a:rPr lang="zh-CN" altLang="en-US" smtClean="0"/>
              <a:t>2017/11/14</a:t>
            </a:fld>
            <a:endParaRPr lang="zh-CN" altLang="en-US"/>
          </a:p>
        </p:txBody>
      </p:sp>
      <p:sp>
        <p:nvSpPr>
          <p:cNvPr id="5" name="页脚占位符 4"/>
          <p:cNvSpPr>
            <a:spLocks noGrp="1"/>
          </p:cNvSpPr>
          <p:nvPr>
            <p:ph type="ftr" sz="quarter" idx="11"/>
          </p:nvPr>
        </p:nvSpPr>
        <p:spPr/>
        <p:txBody>
          <a:bodyPr/>
          <a:lstStyle/>
          <a:p>
            <a:endParaRPr lang="zh-CN" altLang="en-US"/>
          </a:p>
        </p:txBody>
      </p:sp>
      <p:cxnSp>
        <p:nvCxnSpPr>
          <p:cNvPr id="8" name="直接连接符 7"/>
          <p:cNvCxnSpPr>
            <a:cxnSpLocks/>
          </p:cNvCxnSpPr>
          <p:nvPr userDrawn="1"/>
        </p:nvCxnSpPr>
        <p:spPr>
          <a:xfrm>
            <a:off x="838200" y="6483308"/>
            <a:ext cx="8707244" cy="0"/>
          </a:xfrm>
          <a:prstGeom prst="line">
            <a:avLst/>
          </a:prstGeom>
          <a:ln w="3175" cmpd="dbl">
            <a:solidFill>
              <a:srgbClr val="110D0E"/>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BFDDE403-2187-4E45-8F64-958E3DD1C48A}"/>
              </a:ext>
            </a:extLst>
          </p:cNvPr>
          <p:cNvSpPr txBox="1"/>
          <p:nvPr userDrawn="1"/>
        </p:nvSpPr>
        <p:spPr>
          <a:xfrm>
            <a:off x="9701561" y="6356350"/>
            <a:ext cx="1952779" cy="253916"/>
          </a:xfrm>
          <a:prstGeom prst="rect">
            <a:avLst/>
          </a:prstGeom>
          <a:noFill/>
        </p:spPr>
        <p:txBody>
          <a:bodyPr wrap="none" rtlCol="0">
            <a:spAutoFit/>
          </a:bodyPr>
          <a:lstStyle/>
          <a:p>
            <a:pPr marL="0" algn="l" defTabSz="914400" rtl="0" eaLnBrk="1" latinLnBrk="0" hangingPunct="1"/>
            <a:r>
              <a:rPr lang="en-US" altLang="zh-CN" sz="1050" b="1" i="0" kern="1200" spc="300" dirty="0">
                <a:solidFill>
                  <a:schemeClr val="tx1"/>
                </a:solidFill>
                <a:latin typeface="Calibri" panose="020F0502020204030204" pitchFamily="34" charset="0"/>
                <a:ea typeface="+mn-ea"/>
                <a:cs typeface="Calibri" panose="020F0502020204030204" pitchFamily="34" charset="0"/>
              </a:rPr>
              <a:t>www.GREEN</a:t>
            </a:r>
            <a:r>
              <a:rPr lang="en-US" altLang="zh-CN" sz="1050" b="1" i="0" kern="1200" spc="300" dirty="0">
                <a:solidFill>
                  <a:schemeClr val="accent2"/>
                </a:solidFill>
                <a:latin typeface="Calibri" panose="020F0502020204030204" pitchFamily="34" charset="0"/>
                <a:ea typeface="+mn-ea"/>
                <a:cs typeface="Calibri" panose="020F0502020204030204" pitchFamily="34" charset="0"/>
              </a:rPr>
              <a:t>4</a:t>
            </a:r>
            <a:r>
              <a:rPr lang="en-US" altLang="zh-CN" sz="1050" b="1" i="0" kern="1200" spc="300" dirty="0">
                <a:solidFill>
                  <a:schemeClr val="tx1"/>
                </a:solidFill>
                <a:latin typeface="Calibri" panose="020F0502020204030204" pitchFamily="34" charset="0"/>
                <a:ea typeface="+mn-ea"/>
                <a:cs typeface="Calibri" panose="020F0502020204030204" pitchFamily="34" charset="0"/>
              </a:rPr>
              <a:t>U.COM</a:t>
            </a:r>
            <a:endParaRPr lang="zh-CN" altLang="en-US" sz="1050" b="1" i="0" kern="1200" spc="300" dirty="0">
              <a:solidFill>
                <a:schemeClr val="tx1"/>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62671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12E313C-A9A0-4662-9941-83CFFC1E1F29}" type="datetime1">
              <a:rPr lang="zh-CN" altLang="en-US" smtClean="0"/>
              <a:t>2017/11/14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D9C56C-0FEF-40C7-B030-91E3287A30A8}" type="slidenum">
              <a:rPr lang="zh-CN" altLang="en-US" smtClean="0"/>
              <a:t>‹#›</a:t>
            </a:fld>
            <a:endParaRPr lang="zh-CN" altLang="en-US"/>
          </a:p>
        </p:txBody>
      </p:sp>
    </p:spTree>
    <p:extLst>
      <p:ext uri="{BB962C8B-B14F-4D97-AF65-F5344CB8AC3E}">
        <p14:creationId xmlns:p14="http://schemas.microsoft.com/office/powerpoint/2010/main" val="740242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E9EDE2-88A6-4289-BA0C-347B127A40A1}" type="datetime1">
              <a:rPr lang="zh-CN" altLang="en-US" smtClean="0"/>
              <a:t>2017/11/14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D9C56C-0FEF-40C7-B030-91E3287A30A8}" type="slidenum">
              <a:rPr lang="zh-CN" altLang="en-US" smtClean="0"/>
              <a:t>‹#›</a:t>
            </a:fld>
            <a:endParaRPr lang="zh-CN" altLang="en-US"/>
          </a:p>
        </p:txBody>
      </p:sp>
    </p:spTree>
    <p:extLst>
      <p:ext uri="{BB962C8B-B14F-4D97-AF65-F5344CB8AC3E}">
        <p14:creationId xmlns:p14="http://schemas.microsoft.com/office/powerpoint/2010/main" val="4137671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C2EFF8B-C30E-4C7B-87E6-2C03E8EBB4E6}" type="datetime1">
              <a:rPr lang="zh-CN" altLang="en-US" smtClean="0"/>
              <a:t>2017/11/14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D9C56C-0FEF-40C7-B030-91E3287A30A8}" type="slidenum">
              <a:rPr lang="zh-CN" altLang="en-US" smtClean="0"/>
              <a:t>‹#›</a:t>
            </a:fld>
            <a:endParaRPr lang="zh-CN" altLang="en-US"/>
          </a:p>
        </p:txBody>
      </p:sp>
    </p:spTree>
    <p:extLst>
      <p:ext uri="{BB962C8B-B14F-4D97-AF65-F5344CB8AC3E}">
        <p14:creationId xmlns:p14="http://schemas.microsoft.com/office/powerpoint/2010/main" val="2574617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53DB5A3-2B1D-42ED-82DB-4D77C0D5B956}" type="datetime1">
              <a:rPr lang="zh-CN" altLang="en-US" smtClean="0"/>
              <a:t>2017/11/14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D9C56C-0FEF-40C7-B030-91E3287A30A8}" type="slidenum">
              <a:rPr lang="zh-CN" altLang="en-US" smtClean="0"/>
              <a:t>‹#›</a:t>
            </a:fld>
            <a:endParaRPr lang="zh-CN" altLang="en-US"/>
          </a:p>
        </p:txBody>
      </p:sp>
    </p:spTree>
    <p:extLst>
      <p:ext uri="{BB962C8B-B14F-4D97-AF65-F5344CB8AC3E}">
        <p14:creationId xmlns:p14="http://schemas.microsoft.com/office/powerpoint/2010/main" val="586796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1974-31D4-4971-B49C-BBE8A880B97C}" type="datetime1">
              <a:rPr lang="zh-CN" altLang="en-US" smtClean="0"/>
              <a:t>2017/11/14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8622175" y="6298475"/>
            <a:ext cx="2743200" cy="365125"/>
          </a:xfrm>
        </p:spPr>
        <p:txBody>
          <a:bodyPr/>
          <a:lstStyle>
            <a:lvl1pPr>
              <a:defRPr b="0" i="0">
                <a:latin typeface="Calibri" panose="020F0502020204030204" pitchFamily="34" charset="0"/>
                <a:cs typeface="Calibri" panose="020F0502020204030204" pitchFamily="34" charset="0"/>
              </a:defRPr>
            </a:lvl1pPr>
          </a:lstStyle>
          <a:p>
            <a:fld id="{BBD9C56C-0FEF-40C7-B030-91E3287A30A8}" type="slidenum">
              <a:rPr lang="zh-CN" altLang="en-US" smtClean="0"/>
              <a:pPr/>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442" y="6253643"/>
            <a:ext cx="1847386" cy="461847"/>
          </a:xfrm>
          <a:prstGeom prst="rect">
            <a:avLst/>
          </a:prstGeom>
        </p:spPr>
      </p:pic>
      <p:cxnSp>
        <p:nvCxnSpPr>
          <p:cNvPr id="6" name="直接连接符 5"/>
          <p:cNvCxnSpPr>
            <a:cxnSpLocks/>
          </p:cNvCxnSpPr>
          <p:nvPr userDrawn="1"/>
        </p:nvCxnSpPr>
        <p:spPr>
          <a:xfrm>
            <a:off x="2901750" y="6600137"/>
            <a:ext cx="5995039" cy="0"/>
          </a:xfrm>
          <a:prstGeom prst="line">
            <a:avLst/>
          </a:prstGeom>
          <a:ln w="3175" cmpd="dbl">
            <a:solidFill>
              <a:srgbClr val="110D0E"/>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文本框 7">
            <a:extLst>
              <a:ext uri="{FF2B5EF4-FFF2-40B4-BE49-F238E27FC236}">
                <a16:creationId xmlns:a16="http://schemas.microsoft.com/office/drawing/2014/main" id="{77E9FE3D-E047-44DF-BB80-14D2E9A1C958}"/>
              </a:ext>
            </a:extLst>
          </p:cNvPr>
          <p:cNvSpPr txBox="1"/>
          <p:nvPr userDrawn="1"/>
        </p:nvSpPr>
        <p:spPr>
          <a:xfrm>
            <a:off x="9027943" y="6451397"/>
            <a:ext cx="1742785" cy="253916"/>
          </a:xfrm>
          <a:prstGeom prst="rect">
            <a:avLst/>
          </a:prstGeom>
          <a:noFill/>
        </p:spPr>
        <p:txBody>
          <a:bodyPr wrap="none" rtlCol="0">
            <a:spAutoFit/>
          </a:bodyPr>
          <a:lstStyle/>
          <a:p>
            <a:pPr marL="0" algn="l" defTabSz="914400" rtl="0" eaLnBrk="1" latinLnBrk="0" hangingPunct="1"/>
            <a:r>
              <a:rPr lang="zh-CN" altLang="en-US" sz="1050" b="1" i="0" kern="1200" spc="300" dirty="0">
                <a:solidFill>
                  <a:schemeClr val="tx2"/>
                </a:solidFill>
                <a:latin typeface="Calibri" panose="020F0502020204030204" pitchFamily="34" charset="0"/>
                <a:ea typeface="+mn-ea"/>
                <a:cs typeface="Calibri" panose="020F0502020204030204" pitchFamily="34" charset="0"/>
              </a:rPr>
              <a:t>提供电动车解决方案</a:t>
            </a:r>
          </a:p>
        </p:txBody>
      </p:sp>
    </p:spTree>
    <p:extLst>
      <p:ext uri="{BB962C8B-B14F-4D97-AF65-F5344CB8AC3E}">
        <p14:creationId xmlns:p14="http://schemas.microsoft.com/office/powerpoint/2010/main" val="295508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9CE90-F6DC-457B-A414-9F5BDA7D4260}"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3445372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E4BEC10-C9C8-49F2-96E1-855074E7BACE}" type="datetime1">
              <a:rPr lang="zh-CN" altLang="en-US" smtClean="0"/>
              <a:t>2017/11/14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D9C56C-0FEF-40C7-B030-91E3287A30A8}" type="slidenum">
              <a:rPr lang="zh-CN" altLang="en-US" smtClean="0"/>
              <a:t>‹#›</a:t>
            </a:fld>
            <a:endParaRPr lang="zh-CN" altLang="en-US"/>
          </a:p>
        </p:txBody>
      </p:sp>
    </p:spTree>
    <p:extLst>
      <p:ext uri="{BB962C8B-B14F-4D97-AF65-F5344CB8AC3E}">
        <p14:creationId xmlns:p14="http://schemas.microsoft.com/office/powerpoint/2010/main" val="1683074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2C11755-98DD-4CC7-ABF1-710E8BBFE864}" type="datetime1">
              <a:rPr lang="zh-CN" altLang="en-US" smtClean="0"/>
              <a:t>2017/11/14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D9C56C-0FEF-40C7-B030-91E3287A30A8}" type="slidenum">
              <a:rPr lang="zh-CN" altLang="en-US" smtClean="0"/>
              <a:t>‹#›</a:t>
            </a:fld>
            <a:endParaRPr lang="zh-CN" altLang="en-US"/>
          </a:p>
        </p:txBody>
      </p:sp>
    </p:spTree>
    <p:extLst>
      <p:ext uri="{BB962C8B-B14F-4D97-AF65-F5344CB8AC3E}">
        <p14:creationId xmlns:p14="http://schemas.microsoft.com/office/powerpoint/2010/main" val="2711469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6691CD2-AF92-47DC-A414-780503B8D199}" type="datetime1">
              <a:rPr lang="zh-CN" altLang="en-US" smtClean="0"/>
              <a:t>2017/11/14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D9C56C-0FEF-40C7-B030-91E3287A30A8}" type="slidenum">
              <a:rPr lang="zh-CN" altLang="en-US" smtClean="0"/>
              <a:t>‹#›</a:t>
            </a:fld>
            <a:endParaRPr lang="zh-CN" altLang="en-US"/>
          </a:p>
        </p:txBody>
      </p:sp>
    </p:spTree>
    <p:extLst>
      <p:ext uri="{BB962C8B-B14F-4D97-AF65-F5344CB8AC3E}">
        <p14:creationId xmlns:p14="http://schemas.microsoft.com/office/powerpoint/2010/main" val="4157720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614E339-ECE9-48BB-AC44-D9960AF57596}" type="datetime1">
              <a:rPr lang="zh-CN" altLang="en-US" smtClean="0"/>
              <a:t>2017/11/14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D9C56C-0FEF-40C7-B030-91E3287A30A8}" type="slidenum">
              <a:rPr lang="zh-CN" altLang="en-US" smtClean="0"/>
              <a:t>‹#›</a:t>
            </a:fld>
            <a:endParaRPr lang="zh-CN" altLang="en-US"/>
          </a:p>
        </p:txBody>
      </p:sp>
    </p:spTree>
    <p:extLst>
      <p:ext uri="{BB962C8B-B14F-4D97-AF65-F5344CB8AC3E}">
        <p14:creationId xmlns:p14="http://schemas.microsoft.com/office/powerpoint/2010/main" val="28037621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49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49CE90-F6DC-457B-A414-9F5BDA7D4260}"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11914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49CE90-F6DC-457B-A414-9F5BDA7D4260}"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2761998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49CE90-F6DC-457B-A414-9F5BDA7D4260}"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3054185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9CE90-F6DC-457B-A414-9F5BDA7D4260}"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217370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49CE90-F6DC-457B-A414-9F5BDA7D4260}"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3199551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49CE90-F6DC-457B-A414-9F5BDA7D4260}"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A6FD2-0D63-442C-9AA1-480A7482BCDD}" type="slidenum">
              <a:rPr lang="en-US" smtClean="0"/>
              <a:t>‹#›</a:t>
            </a:fld>
            <a:endParaRPr lang="en-US"/>
          </a:p>
        </p:txBody>
      </p:sp>
    </p:spTree>
    <p:extLst>
      <p:ext uri="{BB962C8B-B14F-4D97-AF65-F5344CB8AC3E}">
        <p14:creationId xmlns:p14="http://schemas.microsoft.com/office/powerpoint/2010/main" val="738207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9CE90-F6DC-457B-A414-9F5BDA7D4260}" type="datetimeFigureOut">
              <a:rPr lang="en-US" smtClean="0"/>
              <a:t>11/14/2017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A6FD2-0D63-442C-9AA1-480A7482BCDD}" type="slidenum">
              <a:rPr lang="en-US" smtClean="0"/>
              <a:t>‹#›</a:t>
            </a:fld>
            <a:endParaRPr lang="en-US"/>
          </a:p>
        </p:txBody>
      </p:sp>
    </p:spTree>
    <p:extLst>
      <p:ext uri="{BB962C8B-B14F-4D97-AF65-F5344CB8AC3E}">
        <p14:creationId xmlns:p14="http://schemas.microsoft.com/office/powerpoint/2010/main" val="924776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9CE90-F6DC-457B-A414-9F5BDA7D4260}" type="datetimeFigureOut">
              <a:rPr lang="en-US" smtClean="0"/>
              <a:t>11/14/2017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A6FD2-0D63-442C-9AA1-480A7482BCDD}" type="slidenum">
              <a:rPr lang="en-US" smtClean="0"/>
              <a:t>‹#›</a:t>
            </a:fld>
            <a:endParaRPr lang="en-US"/>
          </a:p>
        </p:txBody>
      </p:sp>
    </p:spTree>
    <p:extLst>
      <p:ext uri="{BB962C8B-B14F-4D97-AF65-F5344CB8AC3E}">
        <p14:creationId xmlns:p14="http://schemas.microsoft.com/office/powerpoint/2010/main" val="1430131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7ABFF-F1AC-4ED1-9512-3156CAA2DADE}" type="datetime1">
              <a:rPr lang="zh-CN" altLang="en-US" smtClean="0"/>
              <a:t>2017/11/14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9C56C-0FEF-40C7-B030-91E3287A30A8}" type="slidenum">
              <a:rPr lang="zh-CN" altLang="en-US" smtClean="0"/>
              <a:t>‹#›</a:t>
            </a:fld>
            <a:endParaRPr lang="zh-CN" altLang="en-US"/>
          </a:p>
        </p:txBody>
      </p:sp>
    </p:spTree>
    <p:extLst>
      <p:ext uri="{BB962C8B-B14F-4D97-AF65-F5344CB8AC3E}">
        <p14:creationId xmlns:p14="http://schemas.microsoft.com/office/powerpoint/2010/main" val="8215215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jp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墙壁&#10;&#10;已生成高可信度的说明">
            <a:extLst>
              <a:ext uri="{FF2B5EF4-FFF2-40B4-BE49-F238E27FC236}">
                <a16:creationId xmlns:a16="http://schemas.microsoft.com/office/drawing/2014/main" id="{747C2AD7-40A0-4474-8DB6-6F00A6F488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840" b="7803"/>
          <a:stretch/>
        </p:blipFill>
        <p:spPr>
          <a:xfrm>
            <a:off x="20" y="10"/>
            <a:ext cx="12191980" cy="6857990"/>
          </a:xfrm>
          <a:prstGeom prst="rect">
            <a:avLst/>
          </a:prstGeom>
        </p:spPr>
      </p:pic>
      <p:sp>
        <p:nvSpPr>
          <p:cNvPr id="4" name="矩形 3">
            <a:extLst>
              <a:ext uri="{FF2B5EF4-FFF2-40B4-BE49-F238E27FC236}">
                <a16:creationId xmlns:a16="http://schemas.microsoft.com/office/drawing/2014/main" id="{2F4EBE0F-2098-44A3-9C0C-3301593F46E2}"/>
              </a:ext>
            </a:extLst>
          </p:cNvPr>
          <p:cNvSpPr/>
          <p:nvPr/>
        </p:nvSpPr>
        <p:spPr>
          <a:xfrm>
            <a:off x="20" y="10"/>
            <a:ext cx="12191980" cy="685799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Rectangle 4">
            <a:extLst>
              <a:ext uri="{FF2B5EF4-FFF2-40B4-BE49-F238E27FC236}">
                <a16:creationId xmlns:a16="http://schemas.microsoft.com/office/drawing/2014/main" id="{F6657CF0-E159-4E05-9DF4-74097968816D}"/>
              </a:ext>
            </a:extLst>
          </p:cNvPr>
          <p:cNvSpPr/>
          <p:nvPr/>
        </p:nvSpPr>
        <p:spPr>
          <a:xfrm>
            <a:off x="1295243" y="3752170"/>
            <a:ext cx="10365311" cy="1107996"/>
          </a:xfrm>
          <a:prstGeom prst="rect">
            <a:avLst/>
          </a:prstGeom>
        </p:spPr>
        <p:txBody>
          <a:bodyPr wrap="square">
            <a:spAutoFit/>
          </a:bodyPr>
          <a:lstStyle/>
          <a:p>
            <a:pPr marL="12700">
              <a:lnSpc>
                <a:spcPct val="100000"/>
              </a:lnSpc>
              <a:spcBef>
                <a:spcPts val="100"/>
              </a:spcBef>
            </a:pPr>
            <a:r>
              <a:rPr lang="en-US" sz="6600" spc="-20" dirty="0">
                <a:solidFill>
                  <a:schemeClr val="bg1"/>
                </a:solidFill>
                <a:latin typeface="Arboria-Bold" panose="02000506020000020004"/>
                <a:cs typeface="Calibri"/>
              </a:rPr>
              <a:t>Great Potential in Fleets</a:t>
            </a:r>
            <a:endParaRPr lang="en-US" sz="6600" dirty="0">
              <a:solidFill>
                <a:schemeClr val="bg1"/>
              </a:solidFill>
              <a:latin typeface="Arboria-Bold" panose="02000506020000020004"/>
              <a:cs typeface="Calibri"/>
            </a:endParaRPr>
          </a:p>
        </p:txBody>
      </p:sp>
      <p:sp>
        <p:nvSpPr>
          <p:cNvPr id="5" name="矩形 4">
            <a:extLst>
              <a:ext uri="{FF2B5EF4-FFF2-40B4-BE49-F238E27FC236}">
                <a16:creationId xmlns:a16="http://schemas.microsoft.com/office/drawing/2014/main" id="{5198A38F-9EE9-42E4-BFEB-1DED65FE8871}"/>
              </a:ext>
            </a:extLst>
          </p:cNvPr>
          <p:cNvSpPr/>
          <p:nvPr/>
        </p:nvSpPr>
        <p:spPr>
          <a:xfrm>
            <a:off x="1295243" y="3105839"/>
            <a:ext cx="7818166" cy="646331"/>
          </a:xfrm>
          <a:prstGeom prst="rect">
            <a:avLst/>
          </a:prstGeom>
        </p:spPr>
        <p:txBody>
          <a:bodyPr wrap="none">
            <a:spAutoFit/>
          </a:bodyPr>
          <a:lstStyle/>
          <a:p>
            <a:r>
              <a:rPr lang="en-US" altLang="zh-CN" sz="3600" dirty="0">
                <a:solidFill>
                  <a:schemeClr val="bg1"/>
                </a:solidFill>
                <a:latin typeface="Arboria-Bold" panose="02000506020000020004" pitchFamily="2" charset="0"/>
              </a:rPr>
              <a:t>The EV Trend In The United States </a:t>
            </a:r>
            <a:endParaRPr lang="zh-CN" altLang="en-US" sz="3600" dirty="0">
              <a:solidFill>
                <a:schemeClr val="bg1"/>
              </a:solidFill>
              <a:latin typeface="Arboria-Bold" panose="02000506020000020004" pitchFamily="2" charset="0"/>
            </a:endParaRPr>
          </a:p>
        </p:txBody>
      </p:sp>
      <p:sp>
        <p:nvSpPr>
          <p:cNvPr id="7" name="矩形 6">
            <a:extLst>
              <a:ext uri="{FF2B5EF4-FFF2-40B4-BE49-F238E27FC236}">
                <a16:creationId xmlns:a16="http://schemas.microsoft.com/office/drawing/2014/main" id="{2166135E-49DB-4971-A386-3858F0B5C749}"/>
              </a:ext>
            </a:extLst>
          </p:cNvPr>
          <p:cNvSpPr/>
          <p:nvPr/>
        </p:nvSpPr>
        <p:spPr>
          <a:xfrm>
            <a:off x="1295243" y="5173815"/>
            <a:ext cx="8946037" cy="954107"/>
          </a:xfrm>
          <a:prstGeom prst="rect">
            <a:avLst/>
          </a:prstGeom>
        </p:spPr>
        <p:txBody>
          <a:bodyPr wrap="square">
            <a:spAutoFit/>
          </a:bodyPr>
          <a:lstStyle/>
          <a:p>
            <a:r>
              <a:rPr lang="en-US" altLang="zh-CN" sz="2800" dirty="0">
                <a:solidFill>
                  <a:schemeClr val="bg1"/>
                </a:solidFill>
                <a:latin typeface="Arboria-MediumItalic" panose="02000506020000020004" pitchFamily="2" charset="0"/>
              </a:rPr>
              <a:t>November 15, 2017</a:t>
            </a:r>
          </a:p>
          <a:p>
            <a:r>
              <a:rPr lang="en-US" altLang="zh-CN" sz="2800" dirty="0">
                <a:solidFill>
                  <a:schemeClr val="bg1"/>
                </a:solidFill>
                <a:latin typeface="Arboria-MediumItalic" panose="02000506020000020004" pitchFamily="2" charset="0"/>
              </a:rPr>
              <a:t>EVs &amp; the Southeast Grid 2.0</a:t>
            </a:r>
          </a:p>
        </p:txBody>
      </p:sp>
    </p:spTree>
    <p:extLst>
      <p:ext uri="{BB962C8B-B14F-4D97-AF65-F5344CB8AC3E}">
        <p14:creationId xmlns:p14="http://schemas.microsoft.com/office/powerpoint/2010/main" val="1524510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图片 1" descr="图片包含 户外, 建筑物, 天空, 道路&#10;&#10;已生成极高可信度的说明">
            <a:extLst>
              <a:ext uri="{FF2B5EF4-FFF2-40B4-BE49-F238E27FC236}">
                <a16:creationId xmlns:a16="http://schemas.microsoft.com/office/drawing/2014/main" id="{FF617A31-9FBF-4B8F-81AC-CC37B0DAA693}"/>
              </a:ext>
            </a:extLst>
          </p:cNvPr>
          <p:cNvPicPr>
            <a:picLocks noChangeAspect="1"/>
          </p:cNvPicPr>
          <p:nvPr/>
        </p:nvPicPr>
        <p:blipFill rotWithShape="1">
          <a:blip r:embed="rId2">
            <a:extLst>
              <a:ext uri="{28A0092B-C50C-407E-A947-70E740481C1C}">
                <a14:useLocalDpi xmlns:a14="http://schemas.microsoft.com/office/drawing/2010/main" val="0"/>
              </a:ext>
            </a:extLst>
          </a:blip>
          <a:srcRect t="6942" b="8472"/>
          <a:stretch/>
        </p:blipFill>
        <p:spPr>
          <a:xfrm>
            <a:off x="20" y="10"/>
            <a:ext cx="12191980" cy="6857989"/>
          </a:xfrm>
          <a:prstGeom prst="rect">
            <a:avLst/>
          </a:prstGeom>
        </p:spPr>
      </p:pic>
      <p:sp>
        <p:nvSpPr>
          <p:cNvPr id="23" name="矩形 22">
            <a:extLst>
              <a:ext uri="{FF2B5EF4-FFF2-40B4-BE49-F238E27FC236}">
                <a16:creationId xmlns:a16="http://schemas.microsoft.com/office/drawing/2014/main" id="{683EC45E-415D-479C-9FEF-559904CC6CBC}"/>
              </a:ext>
            </a:extLst>
          </p:cNvPr>
          <p:cNvSpPr/>
          <p:nvPr/>
        </p:nvSpPr>
        <p:spPr>
          <a:xfrm>
            <a:off x="20" y="-1"/>
            <a:ext cx="12191980" cy="6857990"/>
          </a:xfrm>
          <a:prstGeom prst="rect">
            <a:avLst/>
          </a:prstGeom>
          <a:solidFill>
            <a:sysClr val="windowText" lastClr="000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10">
            <a:extLst>
              <a:ext uri="{FF2B5EF4-FFF2-40B4-BE49-F238E27FC236}">
                <a16:creationId xmlns:a16="http://schemas.microsoft.com/office/drawing/2014/main" id="{3CC4DFF0-B759-4CFD-A1A7-A78E8BC330C2}"/>
              </a:ext>
            </a:extLst>
          </p:cNvPr>
          <p:cNvSpPr/>
          <p:nvPr/>
        </p:nvSpPr>
        <p:spPr>
          <a:xfrm>
            <a:off x="569230" y="657134"/>
            <a:ext cx="11733605" cy="830997"/>
          </a:xfrm>
          <a:prstGeom prst="rect">
            <a:avLst/>
          </a:prstGeom>
        </p:spPr>
        <p:txBody>
          <a:bodyPr wrap="square">
            <a:spAutoFit/>
          </a:bodyPr>
          <a:lstStyle/>
          <a:p>
            <a:r>
              <a:rPr lang="en-US" altLang="zh-CN" sz="4800" dirty="0">
                <a:solidFill>
                  <a:prstClr val="white"/>
                </a:solidFill>
                <a:latin typeface="Arboria-Bold" panose="02000506020000020004"/>
                <a:ea typeface="微软雅黑 Light" panose="020B0502040204020203" pitchFamily="34" charset="-122"/>
              </a:rPr>
              <a:t>The U.S. Charging Infrastructure: Developing</a:t>
            </a:r>
            <a:r>
              <a:rPr lang="zh-CN" altLang="en-US" sz="4800" b="1" dirty="0">
                <a:latin typeface="Arboria-Bold" panose="02000506020000020004"/>
                <a:ea typeface="微软雅黑 Light" panose="020B0502040204020203" pitchFamily="34" charset="-122"/>
              </a:rPr>
              <a:t> </a:t>
            </a:r>
          </a:p>
        </p:txBody>
      </p:sp>
      <p:sp>
        <p:nvSpPr>
          <p:cNvPr id="29" name="矩形 28">
            <a:extLst>
              <a:ext uri="{FF2B5EF4-FFF2-40B4-BE49-F238E27FC236}">
                <a16:creationId xmlns:a16="http://schemas.microsoft.com/office/drawing/2014/main" id="{7790E6F2-F15D-4549-B32B-0267A454C5C0}"/>
              </a:ext>
            </a:extLst>
          </p:cNvPr>
          <p:cNvSpPr/>
          <p:nvPr/>
        </p:nvSpPr>
        <p:spPr>
          <a:xfrm>
            <a:off x="732545" y="2772536"/>
            <a:ext cx="3921518" cy="3386382"/>
          </a:xfrm>
          <a:prstGeom prst="rect">
            <a:avLst/>
          </a:prstGeom>
          <a:solidFill>
            <a:srgbClr val="0B3954"/>
          </a:solidFill>
          <a:ln w="12700" cap="flat" cmpd="sng" algn="ctr">
            <a:solidFill>
              <a:srgbClr val="0B395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Light"/>
              <a:cs typeface="+mn-cs"/>
            </a:endParaRPr>
          </a:p>
        </p:txBody>
      </p:sp>
      <p:sp>
        <p:nvSpPr>
          <p:cNvPr id="30" name="Content Placeholder 2">
            <a:extLst>
              <a:ext uri="{FF2B5EF4-FFF2-40B4-BE49-F238E27FC236}">
                <a16:creationId xmlns:a16="http://schemas.microsoft.com/office/drawing/2014/main" id="{C1B95C0E-5FFB-4A08-BFC9-319F6B537EE5}"/>
              </a:ext>
            </a:extLst>
          </p:cNvPr>
          <p:cNvSpPr txBox="1">
            <a:spLocks/>
          </p:cNvSpPr>
          <p:nvPr/>
        </p:nvSpPr>
        <p:spPr>
          <a:xfrm>
            <a:off x="859182" y="3112840"/>
            <a:ext cx="3668244" cy="33102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600"/>
              </a:spcBef>
            </a:pPr>
            <a:r>
              <a:rPr lang="en-US" altLang="zh-CN" sz="1800" dirty="0"/>
              <a:t>Cities across the U.S. are installing chargers.</a:t>
            </a:r>
          </a:p>
          <a:p>
            <a:pPr lvl="0">
              <a:lnSpc>
                <a:spcPct val="100000"/>
              </a:lnSpc>
              <a:spcBef>
                <a:spcPts val="600"/>
              </a:spcBef>
            </a:pPr>
            <a:r>
              <a:rPr lang="en-US" altLang="zh-CN" sz="1800" dirty="0"/>
              <a:t>California utilities are organizing a $1 billion package to electrify the state’s transportation sector.</a:t>
            </a:r>
          </a:p>
          <a:p>
            <a:pPr lvl="0">
              <a:lnSpc>
                <a:spcPct val="100000"/>
              </a:lnSpc>
              <a:spcBef>
                <a:spcPts val="600"/>
              </a:spcBef>
            </a:pPr>
            <a:r>
              <a:rPr lang="en-US" altLang="zh-CN" sz="1800" dirty="0"/>
              <a:t>Large chain stores like </a:t>
            </a:r>
            <a:r>
              <a:rPr lang="en-US" altLang="zh-CN" sz="1800" dirty="0" err="1"/>
              <a:t>WalMart</a:t>
            </a:r>
            <a:r>
              <a:rPr lang="en-US" altLang="zh-CN" sz="1800" dirty="0"/>
              <a:t> and Walgreens are installing AC Level 2 and DC Fast Chargers at hundreds of locations.</a:t>
            </a:r>
          </a:p>
        </p:txBody>
      </p:sp>
      <p:sp>
        <p:nvSpPr>
          <p:cNvPr id="31" name="矩形 30">
            <a:extLst>
              <a:ext uri="{FF2B5EF4-FFF2-40B4-BE49-F238E27FC236}">
                <a16:creationId xmlns:a16="http://schemas.microsoft.com/office/drawing/2014/main" id="{CA87728C-5804-4D4F-B3DA-EB258F89539F}"/>
              </a:ext>
            </a:extLst>
          </p:cNvPr>
          <p:cNvSpPr/>
          <p:nvPr/>
        </p:nvSpPr>
        <p:spPr>
          <a:xfrm>
            <a:off x="1207009" y="2266487"/>
            <a:ext cx="3871006" cy="400110"/>
          </a:xfrm>
          <a:prstGeom prst="rect">
            <a:avLst/>
          </a:prstGeom>
        </p:spPr>
        <p:txBody>
          <a:bodyPr wrap="square">
            <a:spAutoFit/>
          </a:bodyPr>
          <a:lstStyle/>
          <a:p>
            <a:r>
              <a:rPr lang="en-US" altLang="zh-CN" sz="2000" dirty="0">
                <a:ea typeface="微软雅黑" panose="020B0503020204020204" pitchFamily="34" charset="-122"/>
              </a:rPr>
              <a:t>Recent Developments</a:t>
            </a:r>
          </a:p>
        </p:txBody>
      </p:sp>
      <p:grpSp>
        <p:nvGrpSpPr>
          <p:cNvPr id="32" name="组合 13">
            <a:extLst>
              <a:ext uri="{FF2B5EF4-FFF2-40B4-BE49-F238E27FC236}">
                <a16:creationId xmlns:a16="http://schemas.microsoft.com/office/drawing/2014/main" id="{6EC06FA2-C141-4E0C-8D41-6F1AE5C23374}"/>
              </a:ext>
            </a:extLst>
          </p:cNvPr>
          <p:cNvGrpSpPr/>
          <p:nvPr/>
        </p:nvGrpSpPr>
        <p:grpSpPr>
          <a:xfrm>
            <a:off x="4840497" y="2313918"/>
            <a:ext cx="6540249" cy="3844999"/>
            <a:chOff x="0" y="-8202"/>
            <a:chExt cx="5056094" cy="2709903"/>
          </a:xfrm>
        </p:grpSpPr>
        <p:pic>
          <p:nvPicPr>
            <p:cNvPr id="33" name="图片 2">
              <a:extLst>
                <a:ext uri="{FF2B5EF4-FFF2-40B4-BE49-F238E27FC236}">
                  <a16:creationId xmlns:a16="http://schemas.microsoft.com/office/drawing/2014/main" id="{84623A73-032F-48FE-AEE3-32B704A1F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426"/>
              <a:ext cx="5056094" cy="2454275"/>
            </a:xfrm>
            <a:prstGeom prst="rect">
              <a:avLst/>
            </a:prstGeom>
            <a:ln w="6350">
              <a:solidFill>
                <a:srgbClr val="00AF41"/>
              </a:solidFill>
            </a:ln>
          </p:spPr>
        </p:pic>
        <p:sp>
          <p:nvSpPr>
            <p:cNvPr id="34" name="矩形 12">
              <a:extLst>
                <a:ext uri="{FF2B5EF4-FFF2-40B4-BE49-F238E27FC236}">
                  <a16:creationId xmlns:a16="http://schemas.microsoft.com/office/drawing/2014/main" id="{E290EED9-8DCF-4527-BC48-05E90C1D283E}"/>
                </a:ext>
              </a:extLst>
            </p:cNvPr>
            <p:cNvSpPr/>
            <p:nvPr/>
          </p:nvSpPr>
          <p:spPr>
            <a:xfrm>
              <a:off x="0" y="-8202"/>
              <a:ext cx="5056094" cy="290457"/>
            </a:xfrm>
            <a:prstGeom prst="rect">
              <a:avLst/>
            </a:prstGeom>
            <a:solidFill>
              <a:srgbClr val="00AF41"/>
            </a:solidFill>
            <a:ln w="12700" cap="flat" cmpd="sng" algn="ctr">
              <a:solidFill>
                <a:srgbClr val="00AF4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00" cap="none" spc="0" normalizeH="0" baseline="0" noProof="0" dirty="0">
                <a:ln>
                  <a:noFill/>
                </a:ln>
                <a:solidFill>
                  <a:prstClr val="white"/>
                </a:solidFill>
                <a:effectLst/>
                <a:uLnTx/>
                <a:uFillTx/>
                <a:latin typeface="Calibri"/>
                <a:ea typeface="STXihei"/>
                <a:cs typeface="Times New Roman" panose="02020603050405020304" pitchFamily="18" charset="0"/>
              </a:endParaRPr>
            </a:p>
          </p:txBody>
        </p:sp>
      </p:grpSp>
      <p:sp>
        <p:nvSpPr>
          <p:cNvPr id="35" name="文本框 34">
            <a:extLst>
              <a:ext uri="{FF2B5EF4-FFF2-40B4-BE49-F238E27FC236}">
                <a16:creationId xmlns:a16="http://schemas.microsoft.com/office/drawing/2014/main" id="{D619B4B8-903D-4467-AD7A-EAEA3CA6B2E4}"/>
              </a:ext>
            </a:extLst>
          </p:cNvPr>
          <p:cNvSpPr txBox="1"/>
          <p:nvPr/>
        </p:nvSpPr>
        <p:spPr>
          <a:xfrm>
            <a:off x="4920343" y="2761968"/>
            <a:ext cx="5684085" cy="338554"/>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000000"/>
                </a:solidFill>
                <a:effectLst/>
                <a:uLnTx/>
                <a:uFillTx/>
                <a:ea typeface="微软雅黑 Light"/>
              </a:rPr>
              <a:t>Park ‘n Plug</a:t>
            </a:r>
            <a:endParaRPr kumimoji="0" lang="zh-CN" altLang="zh-CN" sz="1600" b="1" i="0" u="none" strike="noStrike" kern="0" cap="none" spc="0" normalizeH="0" baseline="0" noProof="0" dirty="0">
              <a:ln>
                <a:noFill/>
              </a:ln>
              <a:solidFill>
                <a:srgbClr val="000000"/>
              </a:solidFill>
              <a:effectLst/>
              <a:uLnTx/>
              <a:uFillTx/>
              <a:ea typeface="微软雅黑 Light"/>
            </a:endParaRPr>
          </a:p>
        </p:txBody>
      </p:sp>
      <p:sp>
        <p:nvSpPr>
          <p:cNvPr id="36" name="矩形 35">
            <a:extLst>
              <a:ext uri="{FF2B5EF4-FFF2-40B4-BE49-F238E27FC236}">
                <a16:creationId xmlns:a16="http://schemas.microsoft.com/office/drawing/2014/main" id="{11D8C020-A8FC-4AD3-AE97-F0EDA9274E98}"/>
              </a:ext>
            </a:extLst>
          </p:cNvPr>
          <p:cNvSpPr/>
          <p:nvPr/>
        </p:nvSpPr>
        <p:spPr>
          <a:xfrm flipH="1">
            <a:off x="4826910" y="5760719"/>
            <a:ext cx="93433" cy="310413"/>
          </a:xfrm>
          <a:prstGeom prst="rect">
            <a:avLst/>
          </a:prstGeom>
          <a:solidFill>
            <a:sysClr val="window" lastClr="FFFFFF"/>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srgbClr val="000000"/>
              </a:solidFill>
              <a:effectLst/>
              <a:uLnTx/>
              <a:uFillTx/>
              <a:ea typeface="微软雅黑 Light"/>
            </a:endParaRPr>
          </a:p>
        </p:txBody>
      </p:sp>
      <p:sp>
        <p:nvSpPr>
          <p:cNvPr id="3" name="Rectangle 2"/>
          <p:cNvSpPr/>
          <p:nvPr/>
        </p:nvSpPr>
        <p:spPr>
          <a:xfrm>
            <a:off x="5305425" y="2313918"/>
            <a:ext cx="5684085" cy="369332"/>
          </a:xfrm>
          <a:prstGeom prst="rect">
            <a:avLst/>
          </a:prstGeom>
        </p:spPr>
        <p:txBody>
          <a:bodyPr wrap="square">
            <a:spAutoFit/>
          </a:bodyPr>
          <a:lstStyle/>
          <a:p>
            <a:pPr algn="ctr"/>
            <a:r>
              <a:rPr lang="en-US" b="1" kern="100" dirty="0">
                <a:ea typeface="STXihei"/>
                <a:cs typeface="Times New Roman" panose="02020603050405020304" pitchFamily="18" charset="0"/>
              </a:rPr>
              <a:t>Electric car charging outlets in the United States by year</a:t>
            </a:r>
            <a:endParaRPr lang="en-US" kern="100" dirty="0">
              <a:ea typeface="STXihei"/>
              <a:cs typeface="Times New Roman" panose="02020603050405020304" pitchFamily="18" charset="0"/>
            </a:endParaRPr>
          </a:p>
        </p:txBody>
      </p:sp>
    </p:spTree>
    <p:extLst>
      <p:ext uri="{BB962C8B-B14F-4D97-AF65-F5344CB8AC3E}">
        <p14:creationId xmlns:p14="http://schemas.microsoft.com/office/powerpoint/2010/main" val="560348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63EC33CB-1281-47D8-BA72-0DF66B9D4E65}"/>
              </a:ext>
            </a:extLst>
          </p:cNvPr>
          <p:cNvPicPr>
            <a:picLocks noChangeAspect="1"/>
          </p:cNvPicPr>
          <p:nvPr/>
        </p:nvPicPr>
        <p:blipFill rotWithShape="1">
          <a:blip r:embed="rId2">
            <a:extLst>
              <a:ext uri="{28A0092B-C50C-407E-A947-70E740481C1C}">
                <a14:useLocalDpi xmlns:a14="http://schemas.microsoft.com/office/drawing/2010/main" val="0"/>
              </a:ext>
            </a:extLst>
          </a:blip>
          <a:srcRect t="4756" b="20244"/>
          <a:stretch/>
        </p:blipFill>
        <p:spPr>
          <a:xfrm>
            <a:off x="21" y="10"/>
            <a:ext cx="12191980" cy="6857990"/>
          </a:xfrm>
          <a:prstGeom prst="rect">
            <a:avLst/>
          </a:prstGeom>
        </p:spPr>
      </p:pic>
      <p:sp>
        <p:nvSpPr>
          <p:cNvPr id="4" name="矩形 3">
            <a:extLst>
              <a:ext uri="{FF2B5EF4-FFF2-40B4-BE49-F238E27FC236}">
                <a16:creationId xmlns:a16="http://schemas.microsoft.com/office/drawing/2014/main" id="{A97ABF40-867A-4B88-82DC-E02709825525}"/>
              </a:ext>
            </a:extLst>
          </p:cNvPr>
          <p:cNvSpPr/>
          <p:nvPr/>
        </p:nvSpPr>
        <p:spPr>
          <a:xfrm>
            <a:off x="20" y="10"/>
            <a:ext cx="12191980" cy="685799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a:extLst>
              <a:ext uri="{FF2B5EF4-FFF2-40B4-BE49-F238E27FC236}">
                <a16:creationId xmlns:a16="http://schemas.microsoft.com/office/drawing/2014/main" id="{A8BD2CE2-22FE-4E5F-8FF9-E3D6CB711E44}"/>
              </a:ext>
            </a:extLst>
          </p:cNvPr>
          <p:cNvSpPr/>
          <p:nvPr/>
        </p:nvSpPr>
        <p:spPr>
          <a:xfrm>
            <a:off x="569230" y="657134"/>
            <a:ext cx="10693501" cy="830997"/>
          </a:xfrm>
          <a:prstGeom prst="rect">
            <a:avLst/>
          </a:prstGeom>
        </p:spPr>
        <p:txBody>
          <a:bodyPr wrap="square">
            <a:spAutoFit/>
          </a:bodyPr>
          <a:lstStyle/>
          <a:p>
            <a:pPr lvl="0"/>
            <a:r>
              <a:rPr lang="en-US" altLang="zh-CN" sz="4800" dirty="0">
                <a:solidFill>
                  <a:schemeClr val="bg1"/>
                </a:solidFill>
                <a:latin typeface="Arboria-Bold" panose="02000506020000020004"/>
                <a:cs typeface="Calibri" panose="020F0502020204030204" pitchFamily="34" charset="0"/>
              </a:rPr>
              <a:t>Who is Driving the EV Trend in the U.S.?</a:t>
            </a:r>
            <a:endParaRPr kumimoji="0" lang="en-US" altLang="zh-CN" sz="4800" b="0" i="0" u="none" strike="noStrike" kern="1200" cap="none" spc="0" normalizeH="0" baseline="0" noProof="0" dirty="0">
              <a:ln>
                <a:noFill/>
              </a:ln>
              <a:solidFill>
                <a:prstClr val="white"/>
              </a:solidFill>
              <a:effectLst/>
              <a:uLnTx/>
              <a:uFillTx/>
              <a:latin typeface="Arboria-Bold" panose="02000506020000020004"/>
              <a:ea typeface="微软雅黑 Light" panose="020B0502040204020203" pitchFamily="34" charset="-122"/>
            </a:endParaRPr>
          </a:p>
        </p:txBody>
      </p:sp>
      <p:pic>
        <p:nvPicPr>
          <p:cNvPr id="8" name="图片 1">
            <a:extLst>
              <a:ext uri="{FF2B5EF4-FFF2-40B4-BE49-F238E27FC236}">
                <a16:creationId xmlns:a16="http://schemas.microsoft.com/office/drawing/2014/main" id="{33690AA8-E53F-4943-9D19-1A1868F0A729}"/>
              </a:ext>
            </a:extLst>
          </p:cNvPr>
          <p:cNvPicPr/>
          <p:nvPr/>
        </p:nvPicPr>
        <p:blipFill>
          <a:blip r:embed="rId3">
            <a:extLst>
              <a:ext uri="{28A0092B-C50C-407E-A947-70E740481C1C}">
                <a14:useLocalDpi xmlns:a14="http://schemas.microsoft.com/office/drawing/2010/main" val="0"/>
              </a:ext>
            </a:extLst>
          </a:blip>
          <a:stretch>
            <a:fillRect/>
          </a:stretch>
        </p:blipFill>
        <p:spPr>
          <a:xfrm>
            <a:off x="4315748" y="2290240"/>
            <a:ext cx="6946983" cy="3909838"/>
          </a:xfrm>
          <a:prstGeom prst="rect">
            <a:avLst/>
          </a:prstGeom>
        </p:spPr>
      </p:pic>
      <p:sp>
        <p:nvSpPr>
          <p:cNvPr id="9" name="矩形 8">
            <a:extLst>
              <a:ext uri="{FF2B5EF4-FFF2-40B4-BE49-F238E27FC236}">
                <a16:creationId xmlns:a16="http://schemas.microsoft.com/office/drawing/2014/main" id="{63F345E5-4732-4527-B3EE-6C934E278AE6}"/>
              </a:ext>
            </a:extLst>
          </p:cNvPr>
          <p:cNvSpPr/>
          <p:nvPr/>
        </p:nvSpPr>
        <p:spPr>
          <a:xfrm>
            <a:off x="4315748" y="1796852"/>
            <a:ext cx="6946983" cy="369332"/>
          </a:xfrm>
          <a:prstGeom prst="rect">
            <a:avLst/>
          </a:prstGeom>
          <a:solidFill>
            <a:srgbClr val="00A85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altLang="zh-CN" b="1" dirty="0"/>
              <a:t>Clean Cities Coalitions</a:t>
            </a:r>
            <a:endParaRPr lang="zh-CN" altLang="en-US" dirty="0"/>
          </a:p>
        </p:txBody>
      </p:sp>
      <p:sp>
        <p:nvSpPr>
          <p:cNvPr id="10" name="TextBox 4">
            <a:extLst>
              <a:ext uri="{FF2B5EF4-FFF2-40B4-BE49-F238E27FC236}">
                <a16:creationId xmlns:a16="http://schemas.microsoft.com/office/drawing/2014/main" id="{33C173E2-06DD-4B06-9B24-186D7208FA0B}"/>
              </a:ext>
            </a:extLst>
          </p:cNvPr>
          <p:cNvSpPr txBox="1"/>
          <p:nvPr/>
        </p:nvSpPr>
        <p:spPr>
          <a:xfrm>
            <a:off x="671356" y="2290240"/>
            <a:ext cx="3393683" cy="3477875"/>
          </a:xfrm>
          <a:prstGeom prst="rect">
            <a:avLst/>
          </a:prstGeom>
          <a:noFill/>
        </p:spPr>
        <p:txBody>
          <a:bodyPr wrap="square" rtlCol="0">
            <a:spAutoFit/>
          </a:bodyPr>
          <a:lstStyle/>
          <a:p>
            <a:pPr marL="342900" indent="-342900">
              <a:buAutoNum type="arabicPeriod"/>
            </a:pPr>
            <a:r>
              <a:rPr lang="en-US" sz="2000" b="1" dirty="0">
                <a:solidFill>
                  <a:srgbClr val="00B050"/>
                </a:solidFill>
              </a:rPr>
              <a:t>Cities</a:t>
            </a:r>
            <a:r>
              <a:rPr lang="en-US" sz="2000" dirty="0">
                <a:solidFill>
                  <a:srgbClr val="00B050"/>
                </a:solidFill>
              </a:rPr>
              <a:t>: </a:t>
            </a:r>
            <a:r>
              <a:rPr lang="en-US" sz="2000" dirty="0">
                <a:solidFill>
                  <a:schemeClr val="bg1"/>
                </a:solidFill>
              </a:rPr>
              <a:t>Want to be clean. Over 100 cities across America have formed Clean Cities Coalitions-</a:t>
            </a:r>
            <a:endParaRPr lang="en-US" sz="2000" b="1" dirty="0">
              <a:solidFill>
                <a:schemeClr val="bg1"/>
              </a:solidFill>
            </a:endParaRPr>
          </a:p>
          <a:p>
            <a:pPr marL="342900" indent="-342900">
              <a:buAutoNum type="arabicPeriod"/>
            </a:pPr>
            <a:endParaRPr lang="en-US" sz="2000" b="1" dirty="0">
              <a:solidFill>
                <a:schemeClr val="tx2"/>
              </a:solidFill>
            </a:endParaRPr>
          </a:p>
          <a:p>
            <a:pPr marL="342900" indent="-342900">
              <a:buAutoNum type="arabicPeriod"/>
            </a:pPr>
            <a:r>
              <a:rPr lang="en-US" sz="2000" b="1" dirty="0">
                <a:solidFill>
                  <a:srgbClr val="00B050"/>
                </a:solidFill>
              </a:rPr>
              <a:t>Electric Utilities: </a:t>
            </a:r>
            <a:r>
              <a:rPr lang="en-US" sz="2000" dirty="0">
                <a:solidFill>
                  <a:schemeClr val="bg1"/>
                </a:solidFill>
              </a:rPr>
              <a:t>Want to sell more off peak power.</a:t>
            </a:r>
          </a:p>
          <a:p>
            <a:pPr marL="342900" indent="-342900">
              <a:buAutoNum type="arabicPeriod"/>
            </a:pPr>
            <a:endParaRPr lang="en-US" sz="2000" b="1" dirty="0"/>
          </a:p>
          <a:p>
            <a:pPr marL="342900" indent="-342900">
              <a:buAutoNum type="arabicPeriod"/>
            </a:pPr>
            <a:r>
              <a:rPr lang="en-US" sz="2000" b="1" dirty="0">
                <a:solidFill>
                  <a:srgbClr val="00A850"/>
                </a:solidFill>
              </a:rPr>
              <a:t>Companies</a:t>
            </a:r>
            <a:r>
              <a:rPr lang="en-US" sz="2000" b="1" dirty="0">
                <a:solidFill>
                  <a:schemeClr val="tx2"/>
                </a:solidFill>
              </a:rPr>
              <a:t>:</a:t>
            </a:r>
            <a:r>
              <a:rPr lang="en-US" sz="2000" dirty="0">
                <a:solidFill>
                  <a:schemeClr val="tx2"/>
                </a:solidFill>
              </a:rPr>
              <a:t> </a:t>
            </a:r>
            <a:r>
              <a:rPr lang="en-US" sz="2000" dirty="0">
                <a:solidFill>
                  <a:schemeClr val="bg1"/>
                </a:solidFill>
              </a:rPr>
              <a:t>Want to be sustainable---and lower their operating costs.</a:t>
            </a:r>
          </a:p>
        </p:txBody>
      </p:sp>
    </p:spTree>
    <p:extLst>
      <p:ext uri="{BB962C8B-B14F-4D97-AF65-F5344CB8AC3E}">
        <p14:creationId xmlns:p14="http://schemas.microsoft.com/office/powerpoint/2010/main" val="3946930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t="19538" b="25525"/>
          <a:stretch/>
        </p:blipFill>
        <p:spPr>
          <a:xfrm>
            <a:off x="1" y="789637"/>
            <a:ext cx="12192000" cy="3453713"/>
          </a:xfrm>
          <a:prstGeom prst="rect">
            <a:avLst/>
          </a:prstGeom>
        </p:spPr>
      </p:pic>
      <p:sp>
        <p:nvSpPr>
          <p:cNvPr id="8" name="Rectangle 19"/>
          <p:cNvSpPr/>
          <p:nvPr/>
        </p:nvSpPr>
        <p:spPr>
          <a:xfrm>
            <a:off x="1" y="770586"/>
            <a:ext cx="12192000" cy="3472763"/>
          </a:xfrm>
          <a:prstGeom prst="rect">
            <a:avLst/>
          </a:prstGeom>
          <a:solidFill>
            <a:srgbClr val="000000">
              <a:alpha val="6980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16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boria-Book" panose="02000506020000020004" pitchFamily="2" charset="0"/>
              <a:ea typeface="微软雅黑 Light" panose="020B0502040204020203" pitchFamily="34" charset="-122"/>
            </a:endParaRPr>
          </a:p>
        </p:txBody>
      </p:sp>
      <p:sp>
        <p:nvSpPr>
          <p:cNvPr id="9" name="TextBox 12"/>
          <p:cNvSpPr txBox="1"/>
          <p:nvPr/>
        </p:nvSpPr>
        <p:spPr>
          <a:xfrm>
            <a:off x="2265546" y="2443753"/>
            <a:ext cx="3506604" cy="492406"/>
          </a:xfrm>
          <a:prstGeom prst="rect">
            <a:avLst/>
          </a:prstGeom>
          <a:noFill/>
        </p:spPr>
        <p:txBody>
          <a:bodyPr wrap="square" lIns="182843" tIns="91422" rIns="182843" bIns="91422" rtlCol="0">
            <a:spAutoFit/>
          </a:bodyPr>
          <a:lstStyle/>
          <a:p>
            <a:pPr marL="0" marR="0" lvl="0" indent="0" algn="ctr" defTabSz="1828165"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F2F2F2"/>
                </a:solidFill>
                <a:effectLst/>
                <a:uLnTx/>
                <a:uFillTx/>
                <a:latin typeface="Arboria-Bold" panose="02000506020000020004" pitchFamily="2" charset="0"/>
                <a:ea typeface="微软雅黑 Light" panose="020B0502040204020203" pitchFamily="34" charset="-122"/>
                <a:cs typeface="Lato Regular"/>
              </a:rPr>
              <a:t>Green4U Technologies, Inc.</a:t>
            </a:r>
            <a:endParaRPr kumimoji="0" lang="id-ID" sz="2000" i="0" u="none" strike="noStrike" kern="1200" cap="none" spc="0" normalizeH="0" baseline="0" noProof="0" dirty="0">
              <a:ln>
                <a:noFill/>
              </a:ln>
              <a:solidFill>
                <a:srgbClr val="F2F2F2"/>
              </a:solidFill>
              <a:effectLst/>
              <a:uLnTx/>
              <a:uFillTx/>
              <a:latin typeface="Arboria-Bold" panose="02000506020000020004" pitchFamily="2" charset="0"/>
              <a:ea typeface="微软雅黑 Light" panose="020B0502040204020203" pitchFamily="34" charset="-122"/>
              <a:cs typeface="Lato Regular"/>
            </a:endParaRPr>
          </a:p>
        </p:txBody>
      </p:sp>
      <p:sp>
        <p:nvSpPr>
          <p:cNvPr id="10" name="TextBox 13"/>
          <p:cNvSpPr txBox="1"/>
          <p:nvPr/>
        </p:nvSpPr>
        <p:spPr>
          <a:xfrm>
            <a:off x="2589396" y="2821356"/>
            <a:ext cx="2618079" cy="824805"/>
          </a:xfrm>
          <a:prstGeom prst="rect">
            <a:avLst/>
          </a:prstGeom>
          <a:noFill/>
        </p:spPr>
        <p:txBody>
          <a:bodyPr wrap="square" lIns="182843" tIns="91422" rIns="182843" bIns="91422" rtlCol="0">
            <a:spAutoFit/>
          </a:bodyPr>
          <a:lstStyle/>
          <a:p>
            <a:pPr marL="0" marR="0" lvl="0" indent="0" algn="ctr" defTabSz="1828165" rtl="0" eaLnBrk="1" fontAlgn="auto" latinLnBrk="0" hangingPunct="1">
              <a:lnSpc>
                <a:spcPct val="130000"/>
              </a:lnSpc>
              <a:spcBef>
                <a:spcPts val="0"/>
              </a:spcBef>
              <a:spcAft>
                <a:spcPts val="0"/>
              </a:spcAft>
              <a:buClrTx/>
              <a:buSzTx/>
              <a:buFontTx/>
              <a:buNone/>
              <a:tabLst/>
              <a:defRPr/>
            </a:pPr>
            <a:r>
              <a:rPr kumimoji="0" lang="pt-BR" altLang="zh-CN" sz="1600" b="0" i="0" u="none" strike="noStrike" kern="1200" cap="none" spc="0" normalizeH="0" baseline="0" noProof="0" dirty="0">
                <a:ln>
                  <a:noFill/>
                </a:ln>
                <a:solidFill>
                  <a:prstClr val="white"/>
                </a:solidFill>
                <a:effectLst/>
                <a:uLnTx/>
                <a:uFillTx/>
                <a:ea typeface="微软雅黑 Light" panose="020B0502040204020203" pitchFamily="34" charset="-122"/>
                <a:cs typeface="Lato Light"/>
              </a:rPr>
              <a:t>1394 Broadway Avenue</a:t>
            </a:r>
          </a:p>
          <a:p>
            <a:pPr marL="0" marR="0" lvl="0" indent="0" algn="ctr" defTabSz="1828165" rtl="0" eaLnBrk="1" fontAlgn="auto" latinLnBrk="0" hangingPunct="1">
              <a:lnSpc>
                <a:spcPct val="130000"/>
              </a:lnSpc>
              <a:spcBef>
                <a:spcPts val="0"/>
              </a:spcBef>
              <a:spcAft>
                <a:spcPts val="0"/>
              </a:spcAft>
              <a:buClrTx/>
              <a:buSzTx/>
              <a:buFontTx/>
              <a:buNone/>
              <a:tabLst/>
              <a:defRPr/>
            </a:pPr>
            <a:r>
              <a:rPr lang="pt-BR" altLang="zh-CN" sz="1600" dirty="0">
                <a:solidFill>
                  <a:prstClr val="white"/>
                </a:solidFill>
                <a:ea typeface="微软雅黑 Light" panose="020B0502040204020203" pitchFamily="34" charset="-122"/>
                <a:cs typeface="Lato Light"/>
              </a:rPr>
              <a:t>Braselton, Georgia</a:t>
            </a:r>
            <a:endParaRPr kumimoji="0" lang="pt-BR" altLang="zh-CN" sz="1600" b="0" i="0" u="none" strike="noStrike" kern="1200" cap="none" spc="0" normalizeH="0" baseline="0" noProof="0" dirty="0">
              <a:ln>
                <a:noFill/>
              </a:ln>
              <a:solidFill>
                <a:prstClr val="white"/>
              </a:solidFill>
              <a:effectLst/>
              <a:uLnTx/>
              <a:uFillTx/>
              <a:ea typeface="微软雅黑 Light" panose="020B0502040204020203" pitchFamily="34" charset="-122"/>
              <a:cs typeface="Lato Light"/>
            </a:endParaRPr>
          </a:p>
        </p:txBody>
      </p:sp>
      <p:sp>
        <p:nvSpPr>
          <p:cNvPr id="12" name="Text Placeholder 33"/>
          <p:cNvSpPr txBox="1"/>
          <p:nvPr/>
        </p:nvSpPr>
        <p:spPr>
          <a:xfrm>
            <a:off x="2236231" y="4824763"/>
            <a:ext cx="2423423" cy="28005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0"/>
              </a:spcBef>
              <a:spcAft>
                <a:spcPts val="0"/>
              </a:spcAft>
              <a:buClrTx/>
              <a:buSzTx/>
              <a:buFont typeface="Arial" panose="020B0604020202020204" pitchFamily="34" charset="0"/>
              <a:buNone/>
              <a:tabLst/>
              <a:defRPr/>
            </a:pPr>
            <a:r>
              <a:rPr lang="en-US" sz="1600" b="1" dirty="0">
                <a:solidFill>
                  <a:srgbClr val="000000"/>
                </a:solidFill>
                <a:latin typeface="Arboria-Book" panose="02000506020000020004" pitchFamily="2" charset="0"/>
                <a:ea typeface="微软雅黑 Light" panose="020B0502040204020203" pitchFamily="34" charset="-122"/>
                <a:cs typeface="Lato Bold"/>
              </a:rPr>
              <a:t>Our Email</a:t>
            </a:r>
            <a:endParaRPr kumimoji="0" lang="en-AU" sz="1600" b="1" i="0" u="none" strike="noStrike" kern="1200" cap="none" spc="0" normalizeH="0" baseline="0" noProof="0" dirty="0">
              <a:ln>
                <a:noFill/>
              </a:ln>
              <a:solidFill>
                <a:srgbClr val="000000"/>
              </a:solidFill>
              <a:effectLst/>
              <a:uLnTx/>
              <a:uFillTx/>
              <a:latin typeface="Arboria-Book" panose="02000506020000020004" pitchFamily="2" charset="0"/>
              <a:ea typeface="微软雅黑 Light" panose="020B0502040204020203" pitchFamily="34" charset="-122"/>
              <a:cs typeface="Lato Bold"/>
            </a:endParaRPr>
          </a:p>
        </p:txBody>
      </p:sp>
      <p:sp>
        <p:nvSpPr>
          <p:cNvPr id="13" name="Rectangle 17"/>
          <p:cNvSpPr/>
          <p:nvPr/>
        </p:nvSpPr>
        <p:spPr>
          <a:xfrm>
            <a:off x="2067262" y="4980127"/>
            <a:ext cx="2549055" cy="507795"/>
          </a:xfrm>
          <a:prstGeom prst="rect">
            <a:avLst/>
          </a:prstGeom>
        </p:spPr>
        <p:txBody>
          <a:bodyPr wrap="square" lIns="182843" tIns="91422" rIns="182843" bIns="91422">
            <a:spAutoFit/>
          </a:bodyPr>
          <a:lstStyle/>
          <a:p>
            <a:pPr marL="0" marR="0" lvl="0" indent="0" algn="l" defTabSz="1828165"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boria-Book" panose="02000506020000020004" pitchFamily="2" charset="0"/>
                <a:ea typeface="微软雅黑 Light" panose="020B0502040204020203" pitchFamily="34" charset="-122"/>
                <a:cs typeface="Lato Light"/>
              </a:rPr>
              <a:t>info@green4u.com</a:t>
            </a:r>
          </a:p>
        </p:txBody>
      </p:sp>
      <p:sp>
        <p:nvSpPr>
          <p:cNvPr id="14" name="Text Placeholder 33"/>
          <p:cNvSpPr txBox="1"/>
          <p:nvPr/>
        </p:nvSpPr>
        <p:spPr>
          <a:xfrm>
            <a:off x="5847520" y="4824763"/>
            <a:ext cx="2423422" cy="28005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0"/>
              </a:spcBef>
              <a:spcAft>
                <a:spcPts val="0"/>
              </a:spcAft>
              <a:buClrTx/>
              <a:buSzTx/>
              <a:buFont typeface="Arial" panose="020B0604020202020204" pitchFamily="34" charset="0"/>
              <a:buNone/>
              <a:tabLst/>
              <a:defRPr/>
            </a:pPr>
            <a:r>
              <a:rPr lang="en-US" sz="1600" b="1" dirty="0">
                <a:solidFill>
                  <a:srgbClr val="000000"/>
                </a:solidFill>
                <a:latin typeface="Arboria-Book" panose="02000506020000020004" pitchFamily="2" charset="0"/>
                <a:ea typeface="微软雅黑 Light" panose="020B0502040204020203" pitchFamily="34" charset="-122"/>
                <a:cs typeface="Lato Bold"/>
              </a:rPr>
              <a:t>Our Phone</a:t>
            </a:r>
            <a:endParaRPr kumimoji="0" lang="en-AU" sz="1600" b="1" i="0" u="none" strike="noStrike" kern="1200" cap="none" spc="0" normalizeH="0" baseline="0" noProof="0" dirty="0">
              <a:ln>
                <a:noFill/>
              </a:ln>
              <a:solidFill>
                <a:srgbClr val="000000"/>
              </a:solidFill>
              <a:effectLst/>
              <a:uLnTx/>
              <a:uFillTx/>
              <a:latin typeface="Arboria-Book" panose="02000506020000020004" pitchFamily="2" charset="0"/>
              <a:ea typeface="微软雅黑 Light" panose="020B0502040204020203" pitchFamily="34" charset="-122"/>
              <a:cs typeface="Lato Bold"/>
            </a:endParaRPr>
          </a:p>
        </p:txBody>
      </p:sp>
      <p:sp>
        <p:nvSpPr>
          <p:cNvPr id="16" name="Rectangle 22"/>
          <p:cNvSpPr/>
          <p:nvPr/>
        </p:nvSpPr>
        <p:spPr>
          <a:xfrm>
            <a:off x="5650283" y="4980127"/>
            <a:ext cx="2549054" cy="507795"/>
          </a:xfrm>
          <a:prstGeom prst="rect">
            <a:avLst/>
          </a:prstGeom>
        </p:spPr>
        <p:txBody>
          <a:bodyPr wrap="square" lIns="182843" tIns="91422" rIns="182843" bIns="91422">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boria-Book" panose="02000506020000020004" pitchFamily="2" charset="0"/>
                <a:ea typeface="微软雅黑 Light" panose="020B0502040204020203" pitchFamily="34" charset="-122"/>
              </a:rPr>
              <a:t>(1) 706-658-2030</a:t>
            </a:r>
            <a:endParaRPr kumimoji="0" lang="en-US" sz="1400" b="0" i="0" u="sng" strike="noStrike" kern="1200" cap="none" spc="0" normalizeH="0" baseline="0" noProof="0" dirty="0">
              <a:ln>
                <a:noFill/>
              </a:ln>
              <a:solidFill>
                <a:srgbClr val="000000"/>
              </a:solidFill>
              <a:effectLst/>
              <a:uLnTx/>
              <a:uFillTx/>
              <a:latin typeface="Arboria-Book" panose="02000506020000020004" pitchFamily="2" charset="0"/>
              <a:ea typeface="微软雅黑 Light" panose="020B0502040204020203" pitchFamily="34" charset="-122"/>
              <a:cs typeface="Lato Light"/>
            </a:endParaRPr>
          </a:p>
        </p:txBody>
      </p:sp>
      <p:sp>
        <p:nvSpPr>
          <p:cNvPr id="17" name="Text Placeholder 33"/>
          <p:cNvSpPr txBox="1"/>
          <p:nvPr/>
        </p:nvSpPr>
        <p:spPr>
          <a:xfrm>
            <a:off x="9298155" y="4824763"/>
            <a:ext cx="2423422" cy="28005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0"/>
              </a:spcBef>
              <a:spcAft>
                <a:spcPts val="0"/>
              </a:spcAft>
              <a:buClrTx/>
              <a:buSzTx/>
              <a:buFont typeface="Arial" panose="020B0604020202020204" pitchFamily="34" charset="0"/>
              <a:buNone/>
              <a:tabLst/>
              <a:defRPr/>
            </a:pPr>
            <a:r>
              <a:rPr lang="en-US" sz="1600" b="1" dirty="0">
                <a:solidFill>
                  <a:srgbClr val="000000"/>
                </a:solidFill>
                <a:latin typeface="Arboria-Book" panose="02000506020000020004" pitchFamily="2" charset="0"/>
                <a:ea typeface="微软雅黑 Light" panose="020B0502040204020203" pitchFamily="34" charset="-122"/>
                <a:cs typeface="Lato Bold"/>
              </a:rPr>
              <a:t>Our Website</a:t>
            </a:r>
            <a:endParaRPr kumimoji="0" lang="en-AU" sz="1600" b="1" i="0" u="none" strike="noStrike" kern="1200" cap="none" spc="0" normalizeH="0" baseline="0" noProof="0" dirty="0">
              <a:ln>
                <a:noFill/>
              </a:ln>
              <a:solidFill>
                <a:srgbClr val="000000"/>
              </a:solidFill>
              <a:effectLst/>
              <a:uLnTx/>
              <a:uFillTx/>
              <a:latin typeface="Arboria-Book" panose="02000506020000020004" pitchFamily="2" charset="0"/>
              <a:ea typeface="微软雅黑 Light" panose="020B0502040204020203" pitchFamily="34" charset="-122"/>
              <a:cs typeface="Lato Bold"/>
            </a:endParaRPr>
          </a:p>
        </p:txBody>
      </p:sp>
      <p:sp>
        <p:nvSpPr>
          <p:cNvPr id="19" name="Rectangle 27"/>
          <p:cNvSpPr/>
          <p:nvPr/>
        </p:nvSpPr>
        <p:spPr>
          <a:xfrm>
            <a:off x="9133347" y="4980127"/>
            <a:ext cx="2549055" cy="507795"/>
          </a:xfrm>
          <a:prstGeom prst="rect">
            <a:avLst/>
          </a:prstGeom>
        </p:spPr>
        <p:txBody>
          <a:bodyPr wrap="square" lIns="182843" tIns="91422" rIns="182843" bIns="91422">
            <a:spAutoFit/>
          </a:bodyPr>
          <a:lstStyle/>
          <a:p>
            <a:pPr marL="0" marR="0" lvl="0" indent="0" algn="l" defTabSz="1828165"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boria-Book" panose="02000506020000020004" pitchFamily="2" charset="0"/>
                <a:ea typeface="微软雅黑 Light" panose="020B0502040204020203" pitchFamily="34" charset="-122"/>
                <a:cs typeface="Lato Light"/>
              </a:rPr>
              <a:t>www.green4u.com</a:t>
            </a:r>
          </a:p>
        </p:txBody>
      </p:sp>
      <p:grpSp>
        <p:nvGrpSpPr>
          <p:cNvPr id="3" name="组合 2"/>
          <p:cNvGrpSpPr/>
          <p:nvPr/>
        </p:nvGrpSpPr>
        <p:grpSpPr>
          <a:xfrm>
            <a:off x="4857849" y="4798292"/>
            <a:ext cx="747643" cy="747837"/>
            <a:chOff x="5732762" y="4981008"/>
            <a:chExt cx="747643" cy="747837"/>
          </a:xfrm>
        </p:grpSpPr>
        <p:sp>
          <p:nvSpPr>
            <p:cNvPr id="15" name="Oval 21"/>
            <p:cNvSpPr/>
            <p:nvPr/>
          </p:nvSpPr>
          <p:spPr>
            <a:xfrm flipH="1">
              <a:off x="5732762" y="4981008"/>
              <a:ext cx="747643" cy="747837"/>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182843" tIns="91422" rIns="182843" bIns="91422" rtlCol="0" anchor="ctr"/>
            <a:lstStyle/>
            <a:p>
              <a:pPr marL="0" marR="0" lvl="0" indent="0" algn="ctr" defTabSz="182816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boria-Book" panose="02000506020000020004" pitchFamily="2" charset="0"/>
                <a:ea typeface="微软雅黑 Light" panose="020B0502040204020203" pitchFamily="34" charset="-122"/>
                <a:cs typeface="Lato Light"/>
              </a:endParaRPr>
            </a:p>
          </p:txBody>
        </p:sp>
        <p:sp>
          <p:nvSpPr>
            <p:cNvPr id="20" name="Freeform 107"/>
            <p:cNvSpPr/>
            <p:nvPr/>
          </p:nvSpPr>
          <p:spPr bwMode="auto">
            <a:xfrm>
              <a:off x="5938462" y="5180044"/>
              <a:ext cx="355216" cy="373735"/>
            </a:xfrm>
            <a:custGeom>
              <a:avLst/>
              <a:gdLst/>
              <a:ahLst/>
              <a:cxnLst>
                <a:cxn ang="0">
                  <a:pos x="104" y="88"/>
                </a:cxn>
                <a:cxn ang="0">
                  <a:pos x="103" y="87"/>
                </a:cxn>
                <a:cxn ang="0">
                  <a:pos x="78" y="76"/>
                </a:cxn>
                <a:cxn ang="0">
                  <a:pos x="77" y="76"/>
                </a:cxn>
                <a:cxn ang="0">
                  <a:pos x="64" y="86"/>
                </a:cxn>
                <a:cxn ang="0">
                  <a:pos x="41" y="67"/>
                </a:cxn>
                <a:cxn ang="0">
                  <a:pos x="26" y="44"/>
                </a:cxn>
                <a:cxn ang="0">
                  <a:pos x="37" y="30"/>
                </a:cxn>
                <a:cxn ang="0">
                  <a:pos x="30" y="4"/>
                </a:cxn>
                <a:cxn ang="0">
                  <a:pos x="29" y="4"/>
                </a:cxn>
                <a:cxn ang="0">
                  <a:pos x="18" y="0"/>
                </a:cxn>
                <a:cxn ang="0">
                  <a:pos x="16" y="2"/>
                </a:cxn>
                <a:cxn ang="0">
                  <a:pos x="3" y="14"/>
                </a:cxn>
                <a:cxn ang="0">
                  <a:pos x="26" y="83"/>
                </a:cxn>
                <a:cxn ang="0">
                  <a:pos x="89" y="113"/>
                </a:cxn>
                <a:cxn ang="0">
                  <a:pos x="89" y="113"/>
                </a:cxn>
                <a:cxn ang="0">
                  <a:pos x="90" y="112"/>
                </a:cxn>
                <a:cxn ang="0">
                  <a:pos x="104" y="101"/>
                </a:cxn>
                <a:cxn ang="0">
                  <a:pos x="104" y="88"/>
                </a:cxn>
              </a:cxnLst>
              <a:rect l="0" t="0" r="r" b="b"/>
              <a:pathLst>
                <a:path w="108" h="114">
                  <a:moveTo>
                    <a:pt x="104" y="88"/>
                  </a:moveTo>
                  <a:cubicBezTo>
                    <a:pt x="103" y="87"/>
                    <a:pt x="103" y="87"/>
                    <a:pt x="103" y="87"/>
                  </a:cubicBezTo>
                  <a:cubicBezTo>
                    <a:pt x="101" y="83"/>
                    <a:pt x="80" y="76"/>
                    <a:pt x="78" y="76"/>
                  </a:cubicBezTo>
                  <a:cubicBezTo>
                    <a:pt x="77" y="76"/>
                    <a:pt x="77" y="76"/>
                    <a:pt x="77" y="76"/>
                  </a:cubicBezTo>
                  <a:cubicBezTo>
                    <a:pt x="74" y="77"/>
                    <a:pt x="70" y="80"/>
                    <a:pt x="64" y="86"/>
                  </a:cubicBezTo>
                  <a:cubicBezTo>
                    <a:pt x="56" y="82"/>
                    <a:pt x="46" y="73"/>
                    <a:pt x="41" y="67"/>
                  </a:cubicBezTo>
                  <a:cubicBezTo>
                    <a:pt x="35" y="61"/>
                    <a:pt x="29" y="51"/>
                    <a:pt x="26" y="44"/>
                  </a:cubicBezTo>
                  <a:cubicBezTo>
                    <a:pt x="34" y="37"/>
                    <a:pt x="37" y="34"/>
                    <a:pt x="37" y="30"/>
                  </a:cubicBezTo>
                  <a:cubicBezTo>
                    <a:pt x="38" y="29"/>
                    <a:pt x="34" y="7"/>
                    <a:pt x="30" y="4"/>
                  </a:cubicBezTo>
                  <a:cubicBezTo>
                    <a:pt x="29" y="4"/>
                    <a:pt x="29" y="4"/>
                    <a:pt x="29" y="4"/>
                  </a:cubicBezTo>
                  <a:cubicBezTo>
                    <a:pt x="26" y="2"/>
                    <a:pt x="23" y="0"/>
                    <a:pt x="18" y="0"/>
                  </a:cubicBezTo>
                  <a:cubicBezTo>
                    <a:pt x="17" y="1"/>
                    <a:pt x="16" y="1"/>
                    <a:pt x="16" y="2"/>
                  </a:cubicBezTo>
                  <a:cubicBezTo>
                    <a:pt x="13" y="3"/>
                    <a:pt x="6" y="8"/>
                    <a:pt x="3" y="14"/>
                  </a:cubicBezTo>
                  <a:cubicBezTo>
                    <a:pt x="1" y="18"/>
                    <a:pt x="0" y="53"/>
                    <a:pt x="26" y="83"/>
                  </a:cubicBezTo>
                  <a:cubicBezTo>
                    <a:pt x="52" y="112"/>
                    <a:pt x="84" y="114"/>
                    <a:pt x="89" y="113"/>
                  </a:cubicBezTo>
                  <a:cubicBezTo>
                    <a:pt x="89" y="113"/>
                    <a:pt x="89" y="113"/>
                    <a:pt x="89" y="113"/>
                  </a:cubicBezTo>
                  <a:cubicBezTo>
                    <a:pt x="90" y="112"/>
                    <a:pt x="90" y="112"/>
                    <a:pt x="90" y="112"/>
                  </a:cubicBezTo>
                  <a:cubicBezTo>
                    <a:pt x="96" y="110"/>
                    <a:pt x="102" y="104"/>
                    <a:pt x="104" y="101"/>
                  </a:cubicBezTo>
                  <a:cubicBezTo>
                    <a:pt x="108" y="97"/>
                    <a:pt x="105" y="91"/>
                    <a:pt x="104" y="88"/>
                  </a:cubicBezTo>
                  <a:close/>
                </a:path>
              </a:pathLst>
            </a:custGeom>
            <a:solidFill>
              <a:schemeClr val="bg1"/>
            </a:solidFill>
            <a:ln w="9525">
              <a:noFill/>
              <a:round/>
            </a:ln>
          </p:spPr>
          <p:txBody>
            <a:bodyPr vert="horz" wrap="square" lIns="91440" tIns="45720" rIns="91440" bIns="45720" numCol="1" anchor="t" anchorCtr="0" compatLnSpc="1"/>
            <a:lstStyle/>
            <a:p>
              <a:pPr marL="0" marR="0" lvl="0" indent="0" algn="l" defTabSz="182816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boria-Book" panose="02000506020000020004" pitchFamily="2" charset="0"/>
                <a:ea typeface="微软雅黑 Light" panose="020B0502040204020203" pitchFamily="34" charset="-122"/>
              </a:endParaRPr>
            </a:p>
          </p:txBody>
        </p:sp>
      </p:grpSp>
      <p:sp>
        <p:nvSpPr>
          <p:cNvPr id="22" name="Freeform 172"/>
          <p:cNvSpPr>
            <a:spLocks noEditPoints="1"/>
          </p:cNvSpPr>
          <p:nvPr/>
        </p:nvSpPr>
        <p:spPr bwMode="auto">
          <a:xfrm>
            <a:off x="3572596" y="1451210"/>
            <a:ext cx="645353" cy="945886"/>
          </a:xfrm>
          <a:custGeom>
            <a:avLst/>
            <a:gdLst/>
            <a:ahLst/>
            <a:cxnLst>
              <a:cxn ang="0">
                <a:pos x="40" y="0"/>
              </a:cxn>
              <a:cxn ang="0">
                <a:pos x="0" y="37"/>
              </a:cxn>
              <a:cxn ang="0">
                <a:pos x="40" y="117"/>
              </a:cxn>
              <a:cxn ang="0">
                <a:pos x="80" y="37"/>
              </a:cxn>
              <a:cxn ang="0">
                <a:pos x="40" y="0"/>
              </a:cxn>
              <a:cxn ang="0">
                <a:pos x="40" y="49"/>
              </a:cxn>
              <a:cxn ang="0">
                <a:pos x="27" y="37"/>
              </a:cxn>
              <a:cxn ang="0">
                <a:pos x="40" y="24"/>
              </a:cxn>
              <a:cxn ang="0">
                <a:pos x="53" y="37"/>
              </a:cxn>
              <a:cxn ang="0">
                <a:pos x="40" y="49"/>
              </a:cxn>
            </a:cxnLst>
            <a:rect l="0" t="0" r="r" b="b"/>
            <a:pathLst>
              <a:path w="80" h="117">
                <a:moveTo>
                  <a:pt x="40" y="0"/>
                </a:moveTo>
                <a:cubicBezTo>
                  <a:pt x="24" y="0"/>
                  <a:pt x="0" y="8"/>
                  <a:pt x="0" y="37"/>
                </a:cubicBezTo>
                <a:cubicBezTo>
                  <a:pt x="0" y="51"/>
                  <a:pt x="32" y="102"/>
                  <a:pt x="40" y="117"/>
                </a:cubicBezTo>
                <a:cubicBezTo>
                  <a:pt x="48" y="102"/>
                  <a:pt x="80" y="51"/>
                  <a:pt x="80" y="37"/>
                </a:cubicBezTo>
                <a:cubicBezTo>
                  <a:pt x="80" y="8"/>
                  <a:pt x="56" y="0"/>
                  <a:pt x="40" y="0"/>
                </a:cubicBezTo>
                <a:close/>
                <a:moveTo>
                  <a:pt x="40" y="49"/>
                </a:moveTo>
                <a:cubicBezTo>
                  <a:pt x="33" y="49"/>
                  <a:pt x="27" y="44"/>
                  <a:pt x="27" y="37"/>
                </a:cubicBezTo>
                <a:cubicBezTo>
                  <a:pt x="27" y="30"/>
                  <a:pt x="33" y="24"/>
                  <a:pt x="40" y="24"/>
                </a:cubicBezTo>
                <a:cubicBezTo>
                  <a:pt x="47" y="24"/>
                  <a:pt x="53" y="30"/>
                  <a:pt x="53" y="37"/>
                </a:cubicBezTo>
                <a:cubicBezTo>
                  <a:pt x="53" y="44"/>
                  <a:pt x="47" y="49"/>
                  <a:pt x="40" y="49"/>
                </a:cubicBezTo>
                <a:close/>
              </a:path>
            </a:pathLst>
          </a:custGeom>
          <a:solidFill>
            <a:srgbClr val="37FF96"/>
          </a:solidFill>
          <a:ln w="9525">
            <a:noFill/>
            <a:round/>
          </a:ln>
        </p:spPr>
        <p:txBody>
          <a:bodyPr vert="horz" wrap="square" lIns="91440" tIns="45720" rIns="91440" bIns="45720" numCol="1" anchor="t" anchorCtr="0" compatLnSpc="1"/>
          <a:lstStyle/>
          <a:p>
            <a:pPr marL="0" marR="0" lvl="0" indent="0" algn="l" defTabSz="182816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boria-Book" panose="02000506020000020004" pitchFamily="2" charset="0"/>
              <a:ea typeface="微软雅黑 Light" panose="020B0502040204020203" pitchFamily="34" charset="-122"/>
            </a:endParaRPr>
          </a:p>
        </p:txBody>
      </p:sp>
      <p:grpSp>
        <p:nvGrpSpPr>
          <p:cNvPr id="6" name="组合 5"/>
          <p:cNvGrpSpPr/>
          <p:nvPr/>
        </p:nvGrpSpPr>
        <p:grpSpPr>
          <a:xfrm>
            <a:off x="8394963" y="4798292"/>
            <a:ext cx="747643" cy="747837"/>
            <a:chOff x="8950796" y="4831854"/>
            <a:chExt cx="747643" cy="747837"/>
          </a:xfrm>
        </p:grpSpPr>
        <p:sp>
          <p:nvSpPr>
            <p:cNvPr id="18" name="Oval 26"/>
            <p:cNvSpPr/>
            <p:nvPr/>
          </p:nvSpPr>
          <p:spPr>
            <a:xfrm flipH="1">
              <a:off x="8950796" y="4831854"/>
              <a:ext cx="747643" cy="7478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marL="0" marR="0" lvl="0" indent="0" algn="ctr" defTabSz="1828165"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Arboria-Book" panose="02000506020000020004" pitchFamily="2" charset="0"/>
                <a:ea typeface="微软雅黑 Light" panose="020B0502040204020203" pitchFamily="34" charset="-122"/>
                <a:cs typeface="Lato Light"/>
              </a:endParaRPr>
            </a:p>
          </p:txBody>
        </p:sp>
        <p:sp>
          <p:nvSpPr>
            <p:cNvPr id="23" name="Freeform 78"/>
            <p:cNvSpPr>
              <a:spLocks noEditPoints="1"/>
            </p:cNvSpPr>
            <p:nvPr/>
          </p:nvSpPr>
          <p:spPr bwMode="auto">
            <a:xfrm>
              <a:off x="9135011" y="5016353"/>
              <a:ext cx="388110" cy="388262"/>
            </a:xfrm>
            <a:custGeom>
              <a:avLst/>
              <a:gdLst/>
              <a:ahLst/>
              <a:cxnLst>
                <a:cxn ang="0">
                  <a:pos x="59" y="54"/>
                </a:cxn>
                <a:cxn ang="0">
                  <a:pos x="53" y="59"/>
                </a:cxn>
                <a:cxn ang="0">
                  <a:pos x="45" y="62"/>
                </a:cxn>
                <a:cxn ang="0">
                  <a:pos x="38" y="59"/>
                </a:cxn>
                <a:cxn ang="0">
                  <a:pos x="30" y="51"/>
                </a:cxn>
                <a:cxn ang="0">
                  <a:pos x="27" y="43"/>
                </a:cxn>
                <a:cxn ang="0">
                  <a:pos x="30" y="36"/>
                </a:cxn>
                <a:cxn ang="0">
                  <a:pos x="27" y="32"/>
                </a:cxn>
                <a:cxn ang="0">
                  <a:pos x="19" y="36"/>
                </a:cxn>
                <a:cxn ang="0">
                  <a:pos x="11" y="32"/>
                </a:cxn>
                <a:cxn ang="0">
                  <a:pos x="3" y="24"/>
                </a:cxn>
                <a:cxn ang="0">
                  <a:pos x="0" y="17"/>
                </a:cxn>
                <a:cxn ang="0">
                  <a:pos x="3" y="9"/>
                </a:cxn>
                <a:cxn ang="0">
                  <a:pos x="9" y="3"/>
                </a:cxn>
                <a:cxn ang="0">
                  <a:pos x="17" y="0"/>
                </a:cxn>
                <a:cxn ang="0">
                  <a:pos x="24" y="4"/>
                </a:cxn>
                <a:cxn ang="0">
                  <a:pos x="32" y="11"/>
                </a:cxn>
                <a:cxn ang="0">
                  <a:pos x="35" y="19"/>
                </a:cxn>
                <a:cxn ang="0">
                  <a:pos x="32" y="27"/>
                </a:cxn>
                <a:cxn ang="0">
                  <a:pos x="35" y="30"/>
                </a:cxn>
                <a:cxn ang="0">
                  <a:pos x="43" y="27"/>
                </a:cxn>
                <a:cxn ang="0">
                  <a:pos x="51" y="30"/>
                </a:cxn>
                <a:cxn ang="0">
                  <a:pos x="59" y="38"/>
                </a:cxn>
                <a:cxn ang="0">
                  <a:pos x="62" y="46"/>
                </a:cxn>
                <a:cxn ang="0">
                  <a:pos x="59" y="54"/>
                </a:cxn>
                <a:cxn ang="0">
                  <a:pos x="27" y="17"/>
                </a:cxn>
                <a:cxn ang="0">
                  <a:pos x="19" y="9"/>
                </a:cxn>
                <a:cxn ang="0">
                  <a:pos x="17" y="8"/>
                </a:cxn>
                <a:cxn ang="0">
                  <a:pos x="14" y="9"/>
                </a:cxn>
                <a:cxn ang="0">
                  <a:pos x="8" y="14"/>
                </a:cxn>
                <a:cxn ang="0">
                  <a:pos x="7" y="17"/>
                </a:cxn>
                <a:cxn ang="0">
                  <a:pos x="8" y="19"/>
                </a:cxn>
                <a:cxn ang="0">
                  <a:pos x="16" y="27"/>
                </a:cxn>
                <a:cxn ang="0">
                  <a:pos x="19" y="28"/>
                </a:cxn>
                <a:cxn ang="0">
                  <a:pos x="22" y="27"/>
                </a:cxn>
                <a:cxn ang="0">
                  <a:pos x="19" y="23"/>
                </a:cxn>
                <a:cxn ang="0">
                  <a:pos x="23" y="19"/>
                </a:cxn>
                <a:cxn ang="0">
                  <a:pos x="27" y="22"/>
                </a:cxn>
                <a:cxn ang="0">
                  <a:pos x="28" y="19"/>
                </a:cxn>
                <a:cxn ang="0">
                  <a:pos x="27" y="17"/>
                </a:cxn>
                <a:cxn ang="0">
                  <a:pos x="54" y="43"/>
                </a:cxn>
                <a:cxn ang="0">
                  <a:pos x="46" y="35"/>
                </a:cxn>
                <a:cxn ang="0">
                  <a:pos x="43" y="34"/>
                </a:cxn>
                <a:cxn ang="0">
                  <a:pos x="40" y="36"/>
                </a:cxn>
                <a:cxn ang="0">
                  <a:pos x="43" y="40"/>
                </a:cxn>
                <a:cxn ang="0">
                  <a:pos x="40" y="43"/>
                </a:cxn>
                <a:cxn ang="0">
                  <a:pos x="35" y="41"/>
                </a:cxn>
                <a:cxn ang="0">
                  <a:pos x="34" y="43"/>
                </a:cxn>
                <a:cxn ang="0">
                  <a:pos x="35" y="46"/>
                </a:cxn>
                <a:cxn ang="0">
                  <a:pos x="43" y="54"/>
                </a:cxn>
                <a:cxn ang="0">
                  <a:pos x="45" y="55"/>
                </a:cxn>
                <a:cxn ang="0">
                  <a:pos x="48" y="54"/>
                </a:cxn>
                <a:cxn ang="0">
                  <a:pos x="54" y="48"/>
                </a:cxn>
                <a:cxn ang="0">
                  <a:pos x="55" y="46"/>
                </a:cxn>
                <a:cxn ang="0">
                  <a:pos x="54" y="43"/>
                </a:cxn>
              </a:cxnLst>
              <a:rect l="0" t="0" r="r" b="b"/>
              <a:pathLst>
                <a:path w="62" h="62">
                  <a:moveTo>
                    <a:pt x="59" y="54"/>
                  </a:moveTo>
                  <a:cubicBezTo>
                    <a:pt x="53" y="59"/>
                    <a:pt x="53" y="59"/>
                    <a:pt x="53" y="59"/>
                  </a:cubicBezTo>
                  <a:cubicBezTo>
                    <a:pt x="51" y="61"/>
                    <a:pt x="48" y="62"/>
                    <a:pt x="45" y="62"/>
                  </a:cubicBezTo>
                  <a:cubicBezTo>
                    <a:pt x="43" y="62"/>
                    <a:pt x="40" y="61"/>
                    <a:pt x="38" y="59"/>
                  </a:cubicBezTo>
                  <a:cubicBezTo>
                    <a:pt x="30" y="51"/>
                    <a:pt x="30" y="51"/>
                    <a:pt x="30" y="51"/>
                  </a:cubicBezTo>
                  <a:cubicBezTo>
                    <a:pt x="28" y="49"/>
                    <a:pt x="27" y="46"/>
                    <a:pt x="27" y="43"/>
                  </a:cubicBezTo>
                  <a:cubicBezTo>
                    <a:pt x="27" y="40"/>
                    <a:pt x="28" y="38"/>
                    <a:pt x="30" y="36"/>
                  </a:cubicBezTo>
                  <a:cubicBezTo>
                    <a:pt x="27" y="32"/>
                    <a:pt x="27" y="32"/>
                    <a:pt x="27" y="32"/>
                  </a:cubicBezTo>
                  <a:cubicBezTo>
                    <a:pt x="25" y="34"/>
                    <a:pt x="22" y="36"/>
                    <a:pt x="19" y="36"/>
                  </a:cubicBezTo>
                  <a:cubicBezTo>
                    <a:pt x="16" y="36"/>
                    <a:pt x="13" y="34"/>
                    <a:pt x="11" y="32"/>
                  </a:cubicBezTo>
                  <a:cubicBezTo>
                    <a:pt x="3" y="24"/>
                    <a:pt x="3" y="24"/>
                    <a:pt x="3" y="24"/>
                  </a:cubicBezTo>
                  <a:cubicBezTo>
                    <a:pt x="1" y="22"/>
                    <a:pt x="0" y="20"/>
                    <a:pt x="0" y="17"/>
                  </a:cubicBezTo>
                  <a:cubicBezTo>
                    <a:pt x="0" y="14"/>
                    <a:pt x="1" y="11"/>
                    <a:pt x="3" y="9"/>
                  </a:cubicBezTo>
                  <a:cubicBezTo>
                    <a:pt x="9" y="3"/>
                    <a:pt x="9" y="3"/>
                    <a:pt x="9" y="3"/>
                  </a:cubicBezTo>
                  <a:cubicBezTo>
                    <a:pt x="11" y="1"/>
                    <a:pt x="14" y="0"/>
                    <a:pt x="17" y="0"/>
                  </a:cubicBezTo>
                  <a:cubicBezTo>
                    <a:pt x="19" y="0"/>
                    <a:pt x="22" y="1"/>
                    <a:pt x="24" y="4"/>
                  </a:cubicBezTo>
                  <a:cubicBezTo>
                    <a:pt x="32" y="11"/>
                    <a:pt x="32" y="11"/>
                    <a:pt x="32" y="11"/>
                  </a:cubicBezTo>
                  <a:cubicBezTo>
                    <a:pt x="34" y="13"/>
                    <a:pt x="35" y="16"/>
                    <a:pt x="35" y="19"/>
                  </a:cubicBezTo>
                  <a:cubicBezTo>
                    <a:pt x="35" y="22"/>
                    <a:pt x="34" y="25"/>
                    <a:pt x="32" y="27"/>
                  </a:cubicBezTo>
                  <a:cubicBezTo>
                    <a:pt x="35" y="30"/>
                    <a:pt x="35" y="30"/>
                    <a:pt x="35" y="30"/>
                  </a:cubicBezTo>
                  <a:cubicBezTo>
                    <a:pt x="37" y="28"/>
                    <a:pt x="40" y="27"/>
                    <a:pt x="43" y="27"/>
                  </a:cubicBezTo>
                  <a:cubicBezTo>
                    <a:pt x="46" y="27"/>
                    <a:pt x="49" y="28"/>
                    <a:pt x="51" y="30"/>
                  </a:cubicBezTo>
                  <a:cubicBezTo>
                    <a:pt x="59" y="38"/>
                    <a:pt x="59" y="38"/>
                    <a:pt x="59" y="38"/>
                  </a:cubicBezTo>
                  <a:cubicBezTo>
                    <a:pt x="61" y="40"/>
                    <a:pt x="62" y="43"/>
                    <a:pt x="62" y="46"/>
                  </a:cubicBezTo>
                  <a:cubicBezTo>
                    <a:pt x="62" y="49"/>
                    <a:pt x="61" y="52"/>
                    <a:pt x="59" y="54"/>
                  </a:cubicBezTo>
                  <a:close/>
                  <a:moveTo>
                    <a:pt x="27" y="17"/>
                  </a:moveTo>
                  <a:cubicBezTo>
                    <a:pt x="19" y="9"/>
                    <a:pt x="19" y="9"/>
                    <a:pt x="19" y="9"/>
                  </a:cubicBezTo>
                  <a:cubicBezTo>
                    <a:pt x="18" y="8"/>
                    <a:pt x="18" y="8"/>
                    <a:pt x="17" y="8"/>
                  </a:cubicBezTo>
                  <a:cubicBezTo>
                    <a:pt x="16" y="8"/>
                    <a:pt x="15" y="8"/>
                    <a:pt x="14" y="9"/>
                  </a:cubicBezTo>
                  <a:cubicBezTo>
                    <a:pt x="8" y="14"/>
                    <a:pt x="8" y="14"/>
                    <a:pt x="8" y="14"/>
                  </a:cubicBezTo>
                  <a:cubicBezTo>
                    <a:pt x="8" y="15"/>
                    <a:pt x="7" y="16"/>
                    <a:pt x="7" y="17"/>
                  </a:cubicBezTo>
                  <a:cubicBezTo>
                    <a:pt x="7" y="18"/>
                    <a:pt x="8" y="19"/>
                    <a:pt x="8" y="19"/>
                  </a:cubicBezTo>
                  <a:cubicBezTo>
                    <a:pt x="16" y="27"/>
                    <a:pt x="16" y="27"/>
                    <a:pt x="16" y="27"/>
                  </a:cubicBezTo>
                  <a:cubicBezTo>
                    <a:pt x="17" y="28"/>
                    <a:pt x="18" y="28"/>
                    <a:pt x="19" y="28"/>
                  </a:cubicBezTo>
                  <a:cubicBezTo>
                    <a:pt x="20" y="28"/>
                    <a:pt x="21" y="28"/>
                    <a:pt x="22" y="27"/>
                  </a:cubicBezTo>
                  <a:cubicBezTo>
                    <a:pt x="20" y="26"/>
                    <a:pt x="19" y="25"/>
                    <a:pt x="19" y="23"/>
                  </a:cubicBezTo>
                  <a:cubicBezTo>
                    <a:pt x="19" y="21"/>
                    <a:pt x="21" y="19"/>
                    <a:pt x="23" y="19"/>
                  </a:cubicBezTo>
                  <a:cubicBezTo>
                    <a:pt x="24" y="19"/>
                    <a:pt x="26" y="21"/>
                    <a:pt x="27" y="22"/>
                  </a:cubicBezTo>
                  <a:cubicBezTo>
                    <a:pt x="28" y="21"/>
                    <a:pt x="28" y="20"/>
                    <a:pt x="28" y="19"/>
                  </a:cubicBezTo>
                  <a:cubicBezTo>
                    <a:pt x="28" y="18"/>
                    <a:pt x="28" y="17"/>
                    <a:pt x="27" y="17"/>
                  </a:cubicBezTo>
                  <a:close/>
                  <a:moveTo>
                    <a:pt x="54" y="43"/>
                  </a:moveTo>
                  <a:cubicBezTo>
                    <a:pt x="46" y="35"/>
                    <a:pt x="46" y="35"/>
                    <a:pt x="46" y="35"/>
                  </a:cubicBezTo>
                  <a:cubicBezTo>
                    <a:pt x="45" y="35"/>
                    <a:pt x="44" y="34"/>
                    <a:pt x="43" y="34"/>
                  </a:cubicBezTo>
                  <a:cubicBezTo>
                    <a:pt x="42" y="34"/>
                    <a:pt x="41" y="35"/>
                    <a:pt x="40" y="36"/>
                  </a:cubicBezTo>
                  <a:cubicBezTo>
                    <a:pt x="42" y="37"/>
                    <a:pt x="43" y="38"/>
                    <a:pt x="43" y="40"/>
                  </a:cubicBezTo>
                  <a:cubicBezTo>
                    <a:pt x="43" y="42"/>
                    <a:pt x="42" y="43"/>
                    <a:pt x="40" y="43"/>
                  </a:cubicBezTo>
                  <a:cubicBezTo>
                    <a:pt x="38" y="43"/>
                    <a:pt x="37" y="42"/>
                    <a:pt x="35" y="41"/>
                  </a:cubicBezTo>
                  <a:cubicBezTo>
                    <a:pt x="34" y="41"/>
                    <a:pt x="34" y="42"/>
                    <a:pt x="34" y="43"/>
                  </a:cubicBezTo>
                  <a:cubicBezTo>
                    <a:pt x="34" y="44"/>
                    <a:pt x="34" y="45"/>
                    <a:pt x="35" y="46"/>
                  </a:cubicBezTo>
                  <a:cubicBezTo>
                    <a:pt x="43" y="54"/>
                    <a:pt x="43" y="54"/>
                    <a:pt x="43" y="54"/>
                  </a:cubicBezTo>
                  <a:cubicBezTo>
                    <a:pt x="44" y="55"/>
                    <a:pt x="45" y="55"/>
                    <a:pt x="45" y="55"/>
                  </a:cubicBezTo>
                  <a:cubicBezTo>
                    <a:pt x="46" y="55"/>
                    <a:pt x="47" y="55"/>
                    <a:pt x="48" y="54"/>
                  </a:cubicBezTo>
                  <a:cubicBezTo>
                    <a:pt x="54" y="48"/>
                    <a:pt x="54" y="48"/>
                    <a:pt x="54" y="48"/>
                  </a:cubicBezTo>
                  <a:cubicBezTo>
                    <a:pt x="54" y="48"/>
                    <a:pt x="55" y="47"/>
                    <a:pt x="55" y="46"/>
                  </a:cubicBezTo>
                  <a:cubicBezTo>
                    <a:pt x="55" y="45"/>
                    <a:pt x="54" y="44"/>
                    <a:pt x="54" y="43"/>
                  </a:cubicBezTo>
                  <a:close/>
                </a:path>
              </a:pathLst>
            </a:custGeom>
            <a:solidFill>
              <a:schemeClr val="bg1"/>
            </a:solidFill>
            <a:ln w="9525">
              <a:noFill/>
              <a:round/>
            </a:ln>
          </p:spPr>
          <p:txBody>
            <a:bodyPr vert="horz" wrap="square" lIns="91440" tIns="45720" rIns="91440" bIns="45720" numCol="1" anchor="t" anchorCtr="0" compatLnSpc="1"/>
            <a:lstStyle/>
            <a:p>
              <a:pPr marL="0" marR="0" lvl="0" indent="0" algn="l" defTabSz="182816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boria-Book" panose="02000506020000020004" pitchFamily="2" charset="0"/>
                <a:ea typeface="微软雅黑 Light" panose="020B0502040204020203" pitchFamily="34" charset="-122"/>
              </a:endParaRPr>
            </a:p>
          </p:txBody>
        </p:sp>
      </p:grpSp>
      <p:grpSp>
        <p:nvGrpSpPr>
          <p:cNvPr id="25" name="组合 24"/>
          <p:cNvGrpSpPr/>
          <p:nvPr/>
        </p:nvGrpSpPr>
        <p:grpSpPr>
          <a:xfrm>
            <a:off x="1320736" y="4798292"/>
            <a:ext cx="747643" cy="747837"/>
            <a:chOff x="895500" y="4843938"/>
            <a:chExt cx="747643" cy="747837"/>
          </a:xfrm>
        </p:grpSpPr>
        <p:sp>
          <p:nvSpPr>
            <p:cNvPr id="11" name="Oval 15"/>
            <p:cNvSpPr/>
            <p:nvPr/>
          </p:nvSpPr>
          <p:spPr>
            <a:xfrm flipH="1">
              <a:off x="895500" y="4843938"/>
              <a:ext cx="747643" cy="7478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marL="0" marR="0" lvl="0" indent="0" algn="ctr" defTabSz="1828165"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000000"/>
                </a:solidFill>
                <a:effectLst/>
                <a:uLnTx/>
                <a:uFillTx/>
                <a:latin typeface="Arboria-Book" panose="02000506020000020004" pitchFamily="2" charset="0"/>
                <a:ea typeface="微软雅黑 Light" panose="020B0502040204020203" pitchFamily="34" charset="-122"/>
                <a:cs typeface="Lato Light"/>
              </a:endParaRPr>
            </a:p>
          </p:txBody>
        </p:sp>
        <p:sp>
          <p:nvSpPr>
            <p:cNvPr id="24" name="Freeform 74"/>
            <p:cNvSpPr>
              <a:spLocks noEditPoints="1"/>
            </p:cNvSpPr>
            <p:nvPr/>
          </p:nvSpPr>
          <p:spPr bwMode="auto">
            <a:xfrm>
              <a:off x="1063352" y="5042432"/>
              <a:ext cx="411938" cy="319643"/>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FFFFFF"/>
            </a:solidFill>
            <a:ln w="9525">
              <a:noFill/>
              <a:round/>
            </a:ln>
          </p:spPr>
          <p:txBody>
            <a:bodyPr vert="horz" wrap="square" lIns="91440" tIns="45720" rIns="91440" bIns="45720" numCol="1" anchor="t" anchorCtr="0" compatLnSpc="1"/>
            <a:lstStyle/>
            <a:p>
              <a:pPr marL="0" marR="0" lvl="0" indent="0" algn="l" defTabSz="182816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boria-Book" panose="02000506020000020004" pitchFamily="2" charset="0"/>
                <a:ea typeface="微软雅黑 Light" panose="020B0502040204020203" pitchFamily="34" charset="-122"/>
              </a:endParaRPr>
            </a:p>
          </p:txBody>
        </p:sp>
      </p:grpSp>
    </p:spTree>
    <p:extLst>
      <p:ext uri="{BB962C8B-B14F-4D97-AF65-F5344CB8AC3E}">
        <p14:creationId xmlns:p14="http://schemas.microsoft.com/office/powerpoint/2010/main" val="319277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16">
            <a:extLst>
              <a:ext uri="{FF2B5EF4-FFF2-40B4-BE49-F238E27FC236}">
                <a16:creationId xmlns:a16="http://schemas.microsoft.com/office/drawing/2014/main" id="{B8B29AFA-8A21-48F7-B06A-851411BA8A8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7330" t="7748" r="4909"/>
          <a:stretch>
            <a:fillRect/>
          </a:stretch>
        </p:blipFill>
        <p:spPr bwMode="auto">
          <a:xfrm>
            <a:off x="3592423" y="5466645"/>
            <a:ext cx="1082093" cy="508365"/>
          </a:xfrm>
          <a:prstGeom prst="rect">
            <a:avLst/>
          </a:prstGeom>
          <a:solidFill>
            <a:schemeClr val="bg1"/>
          </a:solidFill>
          <a:ln w="57150">
            <a:noFill/>
            <a:miter lim="800000"/>
            <a:headEnd/>
            <a:tailEnd/>
          </a:ln>
          <a:effectLst/>
          <a:extLst/>
        </p:spPr>
      </p:pic>
      <p:pic>
        <p:nvPicPr>
          <p:cNvPr id="22" name="Picture 2" descr="http://www.vectorlogostock.com/img/preview/P/PaineWebber.jpg">
            <a:extLst>
              <a:ext uri="{FF2B5EF4-FFF2-40B4-BE49-F238E27FC236}">
                <a16:creationId xmlns:a16="http://schemas.microsoft.com/office/drawing/2014/main" id="{85C2F9BE-4DCF-4606-9594-2AA3E1E1408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9340" y="6179707"/>
            <a:ext cx="1365263" cy="291255"/>
          </a:xfrm>
          <a:prstGeom prst="rect">
            <a:avLst/>
          </a:prstGeom>
          <a:solidFill>
            <a:schemeClr val="bg1"/>
          </a:solidFill>
          <a:ln w="57150">
            <a:noFill/>
            <a:miter lim="800000"/>
            <a:headEnd/>
            <a:tailEnd/>
          </a:ln>
          <a:extLst/>
        </p:spPr>
      </p:pic>
      <p:pic>
        <p:nvPicPr>
          <p:cNvPr id="23" name="Picture 2">
            <a:extLst>
              <a:ext uri="{FF2B5EF4-FFF2-40B4-BE49-F238E27FC236}">
                <a16:creationId xmlns:a16="http://schemas.microsoft.com/office/drawing/2014/main" id="{B933DF22-C169-4F12-A1E1-D5688FBA74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8630" y="5519293"/>
            <a:ext cx="1598332" cy="479045"/>
          </a:xfrm>
          <a:prstGeom prst="rect">
            <a:avLst/>
          </a:prstGeom>
          <a:solidFill>
            <a:schemeClr val="bg1"/>
          </a:solidFill>
          <a:ln w="57150">
            <a:noFill/>
            <a:miter lim="800000"/>
            <a:headEnd/>
            <a:tailEnd/>
          </a:ln>
        </p:spPr>
      </p:pic>
      <p:pic>
        <p:nvPicPr>
          <p:cNvPr id="2" name="Content Placeholder 3">
            <a:extLst>
              <a:ext uri="{FF2B5EF4-FFF2-40B4-BE49-F238E27FC236}">
                <a16:creationId xmlns:a16="http://schemas.microsoft.com/office/drawing/2014/main" id="{3C3C3869-1FA5-4283-9989-39623CCB9C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774" y="11"/>
            <a:ext cx="6974226" cy="6857989"/>
          </a:xfrm>
          <a:prstGeom prst="rect">
            <a:avLst/>
          </a:prstGeom>
        </p:spPr>
      </p:pic>
      <p:sp>
        <p:nvSpPr>
          <p:cNvPr id="24" name="矩形 23">
            <a:extLst>
              <a:ext uri="{FF2B5EF4-FFF2-40B4-BE49-F238E27FC236}">
                <a16:creationId xmlns:a16="http://schemas.microsoft.com/office/drawing/2014/main" id="{C1E09DDA-5A63-4123-AACC-950BC0E46E47}"/>
              </a:ext>
            </a:extLst>
          </p:cNvPr>
          <p:cNvSpPr/>
          <p:nvPr/>
        </p:nvSpPr>
        <p:spPr>
          <a:xfrm>
            <a:off x="5217774" y="11"/>
            <a:ext cx="6974226" cy="6857989"/>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dirty="0">
              <a:solidFill>
                <a:prstClr val="white"/>
              </a:solidFill>
              <a:latin typeface="Calibri" panose="020F0502020204030204"/>
              <a:ea typeface="宋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dirty="0">
              <a:solidFill>
                <a:prstClr val="white"/>
              </a:solidFill>
              <a:latin typeface="Calibri" panose="020F0502020204030204"/>
              <a:ea typeface="宋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dirty="0">
              <a:solidFill>
                <a:prstClr val="white"/>
              </a:solidFill>
              <a:latin typeface="Calibri" panose="020F0502020204030204"/>
              <a:ea typeface="宋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dirty="0">
              <a:solidFill>
                <a:prstClr val="white"/>
              </a:solidFill>
              <a:latin typeface="Calibri" panose="020F0502020204030204"/>
              <a:ea typeface="宋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Managing</a:t>
            </a:r>
            <a:r>
              <a:rPr kumimoji="0" lang="en-US" altLang="zh-CN" sz="1800" b="0" i="0" u="none" strike="noStrike" kern="1200" cap="none" spc="0" normalizeH="0" noProof="0" dirty="0">
                <a:ln>
                  <a:noFill/>
                </a:ln>
                <a:solidFill>
                  <a:prstClr val="white"/>
                </a:solidFill>
                <a:effectLst/>
                <a:uLnTx/>
                <a:uFillTx/>
                <a:latin typeface="Calibri" panose="020F0502020204030204"/>
                <a:ea typeface="宋体" panose="02010600030101010101" pitchFamily="2" charset="-122"/>
                <a:cs typeface="+mn-cs"/>
              </a:rPr>
              <a:t> The Dragon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i="1" baseline="0" dirty="0">
                <a:solidFill>
                  <a:prstClr val="white"/>
                </a:solidFill>
                <a:latin typeface="Calibri" panose="020F0502020204030204"/>
                <a:ea typeface="宋体" panose="02010600030101010101" pitchFamily="2" charset="-122"/>
              </a:rPr>
              <a:t>“How I’m Building A Billion</a:t>
            </a:r>
            <a:r>
              <a:rPr lang="en-US" altLang="zh-CN" i="1" dirty="0">
                <a:solidFill>
                  <a:prstClr val="white"/>
                </a:solidFill>
                <a:latin typeface="Calibri" panose="020F0502020204030204"/>
                <a:ea typeface="宋体" panose="02010600030101010101" pitchFamily="2" charset="-122"/>
              </a:rPr>
              <a:t> Dollar Business In China”</a:t>
            </a:r>
            <a:endParaRPr kumimoji="0" lang="zh-CN" altLang="en-US" sz="1800" b="0" i="1"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12" name="内容占位符 2">
            <a:extLst>
              <a:ext uri="{FF2B5EF4-FFF2-40B4-BE49-F238E27FC236}">
                <a16:creationId xmlns:a16="http://schemas.microsoft.com/office/drawing/2014/main" id="{F3C9A870-8497-4BBB-BB27-4E67484648E9}"/>
              </a:ext>
            </a:extLst>
          </p:cNvPr>
          <p:cNvSpPr txBox="1">
            <a:spLocks/>
          </p:cNvSpPr>
          <p:nvPr/>
        </p:nvSpPr>
        <p:spPr>
          <a:xfrm>
            <a:off x="7621866" y="5124525"/>
            <a:ext cx="4350996" cy="596302"/>
          </a:xfrm>
          <a:prstGeom prst="roundRect">
            <a:avLst/>
          </a:prstGeom>
          <a:noFill/>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“I’ve just finished </a:t>
            </a:r>
            <a:r>
              <a:rPr lang="en-US" sz="1200" i="1" dirty="0">
                <a:solidFill>
                  <a:schemeClr val="bg1"/>
                </a:solidFill>
              </a:rPr>
              <a:t>Managing the Dragon, </a:t>
            </a:r>
            <a:r>
              <a:rPr lang="en-US" sz="1200" dirty="0">
                <a:solidFill>
                  <a:schemeClr val="bg1"/>
                </a:solidFill>
              </a:rPr>
              <a:t>which I thought was fantastic. I was riveted by it. I cannot believe what Jack Perkowski has accomplished and what an adventure he’s had.” </a:t>
            </a:r>
          </a:p>
          <a:p>
            <a:pPr marL="0" indent="0">
              <a:buNone/>
            </a:pPr>
            <a:r>
              <a:rPr lang="en-US" sz="1200" i="1" dirty="0">
                <a:solidFill>
                  <a:schemeClr val="bg1"/>
                </a:solidFill>
              </a:rPr>
              <a:t>—Michael Eisner </a:t>
            </a:r>
          </a:p>
          <a:p>
            <a:pPr marL="0" indent="0">
              <a:buNone/>
            </a:pPr>
            <a:r>
              <a:rPr lang="en-US" sz="1200" dirty="0">
                <a:solidFill>
                  <a:schemeClr val="bg1"/>
                </a:solidFill>
              </a:rPr>
              <a:t>“If you want to do business in China, Jack Perkowski is your man”</a:t>
            </a:r>
          </a:p>
          <a:p>
            <a:pPr marL="0" indent="0">
              <a:buNone/>
            </a:pPr>
            <a:r>
              <a:rPr lang="en-US" sz="1200" i="1" dirty="0">
                <a:solidFill>
                  <a:schemeClr val="bg1"/>
                </a:solidFill>
              </a:rPr>
              <a:t>—Tom Brokaw</a:t>
            </a:r>
            <a:endParaRPr lang="en-US" sz="1200" dirty="0">
              <a:solidFill>
                <a:schemeClr val="bg1"/>
              </a:solidFill>
            </a:endParaRPr>
          </a:p>
          <a:p>
            <a:pPr marL="0" indent="0">
              <a:buNone/>
            </a:pPr>
            <a:endParaRPr lang="en-US" sz="1200" dirty="0">
              <a:solidFill>
                <a:schemeClr val="bg1"/>
              </a:solidFill>
            </a:endParaRPr>
          </a:p>
        </p:txBody>
      </p:sp>
      <p:sp>
        <p:nvSpPr>
          <p:cNvPr id="14" name="TextBox 54">
            <a:extLst>
              <a:ext uri="{FF2B5EF4-FFF2-40B4-BE49-F238E27FC236}">
                <a16:creationId xmlns:a16="http://schemas.microsoft.com/office/drawing/2014/main" id="{29C3187E-1BF7-4789-A250-20E9DA84A333}"/>
              </a:ext>
            </a:extLst>
          </p:cNvPr>
          <p:cNvSpPr txBox="1"/>
          <p:nvPr/>
        </p:nvSpPr>
        <p:spPr>
          <a:xfrm>
            <a:off x="246888" y="993483"/>
            <a:ext cx="4806202" cy="4144724"/>
          </a:xfrm>
          <a:prstGeom prst="rect">
            <a:avLst/>
          </a:prstGeom>
          <a:noFill/>
        </p:spPr>
        <p:txBody>
          <a:bodyPr wrap="square" rtlCol="0">
            <a:spAutoFit/>
          </a:bodyPr>
          <a:lstStyle/>
          <a:p>
            <a:pPr marL="285750" indent="-285750" defTabSz="1828165">
              <a:spcAft>
                <a:spcPts val="400"/>
              </a:spcAft>
              <a:buFont typeface="Arial" panose="020B0604020202020204" pitchFamily="34" charset="0"/>
              <a:buChar char="•"/>
            </a:pPr>
            <a:r>
              <a:rPr lang="en-US" altLang="zh-CN" sz="1200" dirty="0">
                <a:ea typeface="Calibri" charset="0"/>
                <a:cs typeface="Calibri" charset="0"/>
              </a:rPr>
              <a:t>In January 2017, took position as CEO of Green4U.</a:t>
            </a:r>
          </a:p>
          <a:p>
            <a:pPr marL="285750" indent="-285750" defTabSz="1828165">
              <a:spcAft>
                <a:spcPts val="400"/>
              </a:spcAft>
              <a:buFont typeface="Arial" panose="020B0604020202020204" pitchFamily="34" charset="0"/>
              <a:buChar char="•"/>
            </a:pPr>
            <a:r>
              <a:rPr lang="en-US" altLang="zh-CN" sz="1200" dirty="0">
                <a:ea typeface="Calibri" charset="0"/>
                <a:cs typeface="Calibri" charset="0"/>
              </a:rPr>
              <a:t>In 2009, founded Beijing-based JFP Holdings, a Merchant Bank for China.  </a:t>
            </a:r>
          </a:p>
          <a:p>
            <a:pPr marL="285750" indent="-285750" defTabSz="1828165">
              <a:spcAft>
                <a:spcPts val="400"/>
              </a:spcAft>
              <a:buFont typeface="Arial" panose="020B0604020202020204" pitchFamily="34" charset="0"/>
              <a:buChar char="•"/>
            </a:pPr>
            <a:r>
              <a:rPr lang="en-US" altLang="zh-CN" sz="1200" dirty="0">
                <a:ea typeface="Calibri" charset="0"/>
                <a:cs typeface="Calibri" charset="0"/>
              </a:rPr>
              <a:t>A pioneer in China’s auto industry, noted for his expertise in doing business in China, with more than 20 years experience in the country.</a:t>
            </a:r>
          </a:p>
          <a:p>
            <a:pPr marL="285750" indent="-285750" defTabSz="1828165">
              <a:spcAft>
                <a:spcPts val="400"/>
              </a:spcAft>
              <a:buFont typeface="Arial" panose="020B0604020202020204" pitchFamily="34" charset="0"/>
              <a:buChar char="•"/>
            </a:pPr>
            <a:r>
              <a:rPr lang="en-US" altLang="zh-CN" sz="1200" dirty="0">
                <a:ea typeface="Calibri" charset="0"/>
                <a:cs typeface="Calibri" charset="0"/>
              </a:rPr>
              <a:t>In 1994, founded ASIMCO Technologies and built the company into an important supplier to China’s auto industry, well before others recognized the important role that China would play in the global auto industry. </a:t>
            </a:r>
          </a:p>
          <a:p>
            <a:pPr marL="285750" indent="-285750" defTabSz="1828165">
              <a:spcAft>
                <a:spcPts val="400"/>
              </a:spcAft>
              <a:buFont typeface="Arial" panose="020B0604020202020204" pitchFamily="34" charset="0"/>
              <a:buChar char="•"/>
            </a:pPr>
            <a:r>
              <a:rPr lang="en-US" altLang="zh-CN" sz="1200" dirty="0">
                <a:solidFill>
                  <a:srgbClr val="000000"/>
                </a:solidFill>
                <a:ea typeface="Calibri" charset="0"/>
                <a:cs typeface="Calibri" charset="0"/>
              </a:rPr>
              <a:t>Named one of “30 Outstanding Entrepreneurs in China’s Auto Components Industry During the 30 Years of Economic Reform” by China Auto News, the only foreigner to receive the honor.</a:t>
            </a:r>
          </a:p>
          <a:p>
            <a:pPr marL="285750" indent="-285750" defTabSz="1828165">
              <a:spcAft>
                <a:spcPts val="400"/>
              </a:spcAft>
              <a:buFont typeface="Arial" panose="020B0604020202020204" pitchFamily="34" charset="0"/>
              <a:buChar char="•"/>
            </a:pPr>
            <a:r>
              <a:rPr lang="en-US" altLang="zh-CN" sz="1200" dirty="0">
                <a:ea typeface="Calibri" charset="0"/>
                <a:cs typeface="Calibri" charset="0"/>
              </a:rPr>
              <a:t>Pioneered the development of local management; ASIMCO named three times one of the ten best employers in China.</a:t>
            </a:r>
          </a:p>
          <a:p>
            <a:pPr marL="285750" indent="-285750" defTabSz="1828165">
              <a:spcAft>
                <a:spcPts val="400"/>
              </a:spcAft>
              <a:buFont typeface="Arial" panose="020B0604020202020204" pitchFamily="34" charset="0"/>
              <a:buChar char="•"/>
            </a:pPr>
            <a:r>
              <a:rPr lang="en-US" altLang="zh-CN" sz="1200" dirty="0">
                <a:solidFill>
                  <a:srgbClr val="000000"/>
                </a:solidFill>
                <a:ea typeface="Calibri" charset="0"/>
                <a:cs typeface="Calibri" charset="0"/>
              </a:rPr>
              <a:t>20 years experience on Wall Street: Head of investment banking at PaineWebber in mid-1980s; negotiated a $350 million capital infusion into PaineWebber by Yasuda Life in the aftermath of Black Monday.</a:t>
            </a:r>
          </a:p>
          <a:p>
            <a:pPr marL="285750" indent="-285750" defTabSz="1828165">
              <a:spcAft>
                <a:spcPts val="400"/>
              </a:spcAft>
              <a:buFont typeface="Arial" panose="020B0604020202020204" pitchFamily="34" charset="0"/>
              <a:buChar char="•"/>
            </a:pPr>
            <a:r>
              <a:rPr lang="en-US" altLang="zh-CN" sz="1200" dirty="0">
                <a:solidFill>
                  <a:srgbClr val="000000"/>
                </a:solidFill>
                <a:ea typeface="Calibri" charset="0"/>
                <a:cs typeface="Calibri" charset="0"/>
              </a:rPr>
              <a:t>Graduated Cum Laude from Yale and as a Baker Scholar from Harvard Business School. Played in the famous “29-29 Tie” between Yale and Harvard in 1968.</a:t>
            </a:r>
          </a:p>
        </p:txBody>
      </p:sp>
      <p:pic>
        <p:nvPicPr>
          <p:cNvPr id="16" name="Picture 6" descr="http://pic.baike.soso.com/p/20140104/bki-20140104233906-327483785.jpg">
            <a:extLst>
              <a:ext uri="{FF2B5EF4-FFF2-40B4-BE49-F238E27FC236}">
                <a16:creationId xmlns:a16="http://schemas.microsoft.com/office/drawing/2014/main" id="{708B52F8-612B-461B-B04F-A26717CE89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8808" y="5099922"/>
            <a:ext cx="971365" cy="1428477"/>
          </a:xfrm>
          <a:prstGeom prst="rect">
            <a:avLst/>
          </a:prstGeom>
          <a:noFill/>
          <a:ln w="6350">
            <a:solidFill>
              <a:schemeClr val="bg2">
                <a:lumMod val="65000"/>
              </a:schemeClr>
            </a:solidFill>
          </a:ln>
          <a:extLst>
            <a:ext uri="{909E8E84-426E-40DD-AFC4-6F175D3DCCD1}">
              <a14:hiddenFill xmlns:a14="http://schemas.microsoft.com/office/drawing/2010/main">
                <a:solidFill>
                  <a:srgbClr val="FFFFFF"/>
                </a:solidFill>
              </a14:hiddenFill>
            </a:ext>
          </a:extLst>
        </p:spPr>
      </p:pic>
      <p:pic>
        <p:nvPicPr>
          <p:cNvPr id="18" name="Picture 4" descr="http://www.lostlaowai.com/commentary/blog/wp-content/uploads/2008/03/managing-the-dragon.png">
            <a:extLst>
              <a:ext uri="{FF2B5EF4-FFF2-40B4-BE49-F238E27FC236}">
                <a16:creationId xmlns:a16="http://schemas.microsoft.com/office/drawing/2014/main" id="{2F482F76-1386-45E6-8BE4-568B5C35FA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4792" y="5099922"/>
            <a:ext cx="939787" cy="1428477"/>
          </a:xfrm>
          <a:prstGeom prst="rect">
            <a:avLst/>
          </a:prstGeom>
          <a:noFill/>
          <a:ln w="6350">
            <a:solidFill>
              <a:schemeClr val="bg2">
                <a:lumMod val="65000"/>
              </a:schemeClr>
            </a:solidFill>
          </a:ln>
          <a:extLst>
            <a:ext uri="{909E8E84-426E-40DD-AFC4-6F175D3DCCD1}">
              <a14:hiddenFill xmlns:a14="http://schemas.microsoft.com/office/drawing/2010/main">
                <a:solidFill>
                  <a:srgbClr val="FFFFFF"/>
                </a:solidFill>
              </a14:hiddenFill>
            </a:ext>
          </a:extLst>
        </p:spPr>
      </p:pic>
      <p:sp>
        <p:nvSpPr>
          <p:cNvPr id="19" name="Rectangle 45">
            <a:extLst>
              <a:ext uri="{FF2B5EF4-FFF2-40B4-BE49-F238E27FC236}">
                <a16:creationId xmlns:a16="http://schemas.microsoft.com/office/drawing/2014/main" id="{98FCC27C-9090-4E04-8B90-26E7C35EBB1E}"/>
              </a:ext>
            </a:extLst>
          </p:cNvPr>
          <p:cNvSpPr/>
          <p:nvPr/>
        </p:nvSpPr>
        <p:spPr>
          <a:xfrm>
            <a:off x="7516522" y="5466645"/>
            <a:ext cx="4291656" cy="353907"/>
          </a:xfrm>
          <a:prstGeom prst="rect">
            <a:avLst/>
          </a:prstGeom>
        </p:spPr>
        <p:txBody>
          <a:bodyPr wrap="square" lIns="182843" tIns="91422" rIns="182843" bIns="91422">
            <a:spAutoFit/>
          </a:bodyPr>
          <a:lstStyle/>
          <a:p>
            <a:pPr defTabSz="1827709">
              <a:spcAft>
                <a:spcPts val="100"/>
              </a:spcAft>
            </a:pPr>
            <a:endParaRPr lang="en-US" altLang="zh-CN" sz="1100" b="1" dirty="0">
              <a:solidFill>
                <a:schemeClr val="bg1"/>
              </a:solidFill>
              <a:latin typeface="Arboria-Book" panose="02000506020000020004" pitchFamily="2" charset="0"/>
              <a:ea typeface="微软雅黑 Light" panose="020B0502040204020203" pitchFamily="34" charset="-122"/>
            </a:endParaRPr>
          </a:p>
        </p:txBody>
      </p:sp>
      <p:pic>
        <p:nvPicPr>
          <p:cNvPr id="25" name="Picture 8" descr="http://www.collegeflagsandbanners.com/images_products/yale_university_felt_pennant_56542big.jpg">
            <a:extLst>
              <a:ext uri="{FF2B5EF4-FFF2-40B4-BE49-F238E27FC236}">
                <a16:creationId xmlns:a16="http://schemas.microsoft.com/office/drawing/2014/main" id="{3E57A3D0-D2E8-4D14-91F7-F5BEB9121428}"/>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1440972">
            <a:off x="3634927" y="6058594"/>
            <a:ext cx="995336" cy="533481"/>
          </a:xfrm>
          <a:prstGeom prst="rect">
            <a:avLst/>
          </a:prstGeom>
          <a:noFill/>
          <a:ln>
            <a:noFill/>
          </a:ln>
          <a:extLst/>
        </p:spPr>
      </p:pic>
      <p:pic>
        <p:nvPicPr>
          <p:cNvPr id="26" name="Picture 6" descr="http://marlinllc.com/blog/wp-content/uploads/2011/04/Harvard_Business_School_logo_.jpg">
            <a:extLst>
              <a:ext uri="{FF2B5EF4-FFF2-40B4-BE49-F238E27FC236}">
                <a16:creationId xmlns:a16="http://schemas.microsoft.com/office/drawing/2014/main" id="{30F85E42-A56C-479D-AE86-961DC72395D2}"/>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158880" y="6143030"/>
            <a:ext cx="1126616" cy="36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26">
            <a:extLst>
              <a:ext uri="{FF2B5EF4-FFF2-40B4-BE49-F238E27FC236}">
                <a16:creationId xmlns:a16="http://schemas.microsoft.com/office/drawing/2014/main" id="{6315748F-25B5-42C2-AB59-462EB2247C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6034" y="5519293"/>
            <a:ext cx="1437135" cy="479045"/>
          </a:xfrm>
          <a:prstGeom prst="rect">
            <a:avLst/>
          </a:prstGeom>
        </p:spPr>
      </p:pic>
      <p:sp>
        <p:nvSpPr>
          <p:cNvPr id="5" name="文本框 4">
            <a:extLst>
              <a:ext uri="{FF2B5EF4-FFF2-40B4-BE49-F238E27FC236}">
                <a16:creationId xmlns:a16="http://schemas.microsoft.com/office/drawing/2014/main" id="{98C33315-AFD3-40AD-8DA3-0DBAA0C8298A}"/>
              </a:ext>
            </a:extLst>
          </p:cNvPr>
          <p:cNvSpPr txBox="1"/>
          <p:nvPr/>
        </p:nvSpPr>
        <p:spPr>
          <a:xfrm>
            <a:off x="315722" y="350449"/>
            <a:ext cx="4380021" cy="461665"/>
          </a:xfrm>
          <a:prstGeom prst="rect">
            <a:avLst/>
          </a:prstGeom>
          <a:noFill/>
        </p:spPr>
        <p:txBody>
          <a:bodyPr wrap="square" rtlCol="0">
            <a:spAutoFit/>
          </a:bodyPr>
          <a:lstStyle/>
          <a:p>
            <a:pPr>
              <a:spcAft>
                <a:spcPts val="300"/>
              </a:spcAft>
            </a:pPr>
            <a:r>
              <a:rPr lang="en-US" altLang="zh-CN" sz="2400" dirty="0">
                <a:latin typeface="Arboria-Bold" panose="02000506020000020004"/>
                <a:ea typeface="微软雅黑 Light" panose="020B0502040204020203" pitchFamily="34" charset="-122"/>
                <a:cs typeface="Calibri" panose="020F0502020204030204" pitchFamily="34" charset="0"/>
              </a:rPr>
              <a:t>Jack Perkowski   </a:t>
            </a:r>
            <a:r>
              <a:rPr lang="en-US" altLang="zh-CN" sz="2000" dirty="0">
                <a:solidFill>
                  <a:schemeClr val="accent2"/>
                </a:solidFill>
                <a:latin typeface="Arboria-Bold" panose="02000506020000020004"/>
                <a:ea typeface="微软雅黑 Light" panose="020B0502040204020203" pitchFamily="34" charset="-122"/>
                <a:cs typeface="Calibri" panose="020F0502020204030204" pitchFamily="34" charset="0"/>
              </a:rPr>
              <a:t>Green4U CEO</a:t>
            </a:r>
            <a:endParaRPr lang="zh-CN" altLang="en-US" sz="2000" dirty="0">
              <a:solidFill>
                <a:schemeClr val="accent2"/>
              </a:solidFill>
              <a:latin typeface="Arboria-Bold" panose="02000506020000020004"/>
              <a:ea typeface="微软雅黑 Light" panose="020B0502040204020203" pitchFamily="34" charset="-122"/>
            </a:endParaRPr>
          </a:p>
        </p:txBody>
      </p:sp>
    </p:spTree>
    <p:extLst>
      <p:ext uri="{BB962C8B-B14F-4D97-AF65-F5344CB8AC3E}">
        <p14:creationId xmlns:p14="http://schemas.microsoft.com/office/powerpoint/2010/main" val="929396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07DF10F8-3F24-49A5-ADCF-664AAA362E0B}"/>
              </a:ext>
            </a:extLst>
          </p:cNvPr>
          <p:cNvPicPr>
            <a:picLocks noChangeAspect="1"/>
          </p:cNvPicPr>
          <p:nvPr/>
        </p:nvPicPr>
        <p:blipFill rotWithShape="1">
          <a:blip r:embed="rId2">
            <a:extLst>
              <a:ext uri="{28A0092B-C50C-407E-A947-70E740481C1C}">
                <a14:useLocalDpi xmlns:a14="http://schemas.microsoft.com/office/drawing/2010/main" val="0"/>
              </a:ext>
            </a:extLst>
          </a:blip>
          <a:srcRect l="15329" b="20491"/>
          <a:stretch/>
        </p:blipFill>
        <p:spPr>
          <a:xfrm>
            <a:off x="0" y="2564759"/>
            <a:ext cx="12191999" cy="4293241"/>
          </a:xfrm>
          <a:prstGeom prst="rect">
            <a:avLst/>
          </a:prstGeom>
        </p:spPr>
      </p:pic>
      <p:sp>
        <p:nvSpPr>
          <p:cNvPr id="24" name="矩形 23">
            <a:extLst>
              <a:ext uri="{FF2B5EF4-FFF2-40B4-BE49-F238E27FC236}">
                <a16:creationId xmlns:a16="http://schemas.microsoft.com/office/drawing/2014/main" id="{9D141F81-9471-4FDA-8C91-279FEAD37DD7}"/>
              </a:ext>
            </a:extLst>
          </p:cNvPr>
          <p:cNvSpPr/>
          <p:nvPr/>
        </p:nvSpPr>
        <p:spPr>
          <a:xfrm>
            <a:off x="3684106" y="0"/>
            <a:ext cx="8566082"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nvGrpSpPr>
          <p:cNvPr id="2" name="组合 1">
            <a:extLst>
              <a:ext uri="{FF2B5EF4-FFF2-40B4-BE49-F238E27FC236}">
                <a16:creationId xmlns:a16="http://schemas.microsoft.com/office/drawing/2014/main" id="{2DFD16A7-F9BD-4261-B2DD-9CE38FE08C0E}"/>
              </a:ext>
            </a:extLst>
          </p:cNvPr>
          <p:cNvGrpSpPr/>
          <p:nvPr/>
        </p:nvGrpSpPr>
        <p:grpSpPr>
          <a:xfrm>
            <a:off x="3863416" y="832300"/>
            <a:ext cx="7986154" cy="790156"/>
            <a:chOff x="5096786" y="1690688"/>
            <a:chExt cx="6268589" cy="790156"/>
          </a:xfrm>
          <a:noFill/>
        </p:grpSpPr>
        <p:sp>
          <p:nvSpPr>
            <p:cNvPr id="3" name="矩形: 圆角 2">
              <a:extLst>
                <a:ext uri="{FF2B5EF4-FFF2-40B4-BE49-F238E27FC236}">
                  <a16:creationId xmlns:a16="http://schemas.microsoft.com/office/drawing/2014/main" id="{09C1449D-4352-481A-939B-C3A441C3E950}"/>
                </a:ext>
              </a:extLst>
            </p:cNvPr>
            <p:cNvSpPr/>
            <p:nvPr/>
          </p:nvSpPr>
          <p:spPr>
            <a:xfrm>
              <a:off x="5096786" y="1690688"/>
              <a:ext cx="6268589" cy="553907"/>
            </a:xfrm>
            <a:prstGeom prst="roundRect">
              <a:avLst>
                <a:gd name="adj" fmla="val 141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boria-Book" panose="02000506020000020004" pitchFamily="2" charset="0"/>
                <a:ea typeface="微软雅黑 Light" panose="020B0502040204020203" pitchFamily="34" charset="-122"/>
              </a:endParaRPr>
            </a:p>
          </p:txBody>
        </p:sp>
        <p:sp>
          <p:nvSpPr>
            <p:cNvPr id="4" name="文本框 3">
              <a:extLst>
                <a:ext uri="{FF2B5EF4-FFF2-40B4-BE49-F238E27FC236}">
                  <a16:creationId xmlns:a16="http://schemas.microsoft.com/office/drawing/2014/main" id="{75564172-F0E3-4B48-8C8D-2DC79E07A9FB}"/>
                </a:ext>
              </a:extLst>
            </p:cNvPr>
            <p:cNvSpPr txBox="1"/>
            <p:nvPr/>
          </p:nvSpPr>
          <p:spPr>
            <a:xfrm>
              <a:off x="5208105" y="1772958"/>
              <a:ext cx="5987332" cy="707886"/>
            </a:xfrm>
            <a:prstGeom prst="rect">
              <a:avLst/>
            </a:prstGeom>
            <a:grpFill/>
            <a:ln>
              <a:noFill/>
            </a:ln>
          </p:spPr>
          <p:txBody>
            <a:bodyPr wrap="square" rtlCol="0">
              <a:spAutoFit/>
            </a:bodyPr>
            <a:lstStyle/>
            <a:p>
              <a:pPr marL="285750" indent="-285750">
                <a:buFont typeface="Arial" panose="020B0604020202020204" pitchFamily="34" charset="0"/>
                <a:buChar char="•"/>
              </a:pPr>
              <a:r>
                <a:rPr lang="en-US" altLang="zh-CN" sz="2000" dirty="0">
                  <a:solidFill>
                    <a:schemeClr val="bg1"/>
                  </a:solidFill>
                  <a:latin typeface="Calibri" panose="020F0502020204030204" pitchFamily="34" charset="0"/>
                  <a:ea typeface="Lato Light"/>
                  <a:cs typeface="Calibri" panose="020F0502020204030204" pitchFamily="34" charset="0"/>
                </a:rPr>
                <a:t>A rich heritage in racing and motorsports.</a:t>
              </a:r>
            </a:p>
            <a:p>
              <a:pPr marL="285750" indent="-285750">
                <a:buFont typeface="Arial" panose="020B0604020202020204" pitchFamily="34" charset="0"/>
                <a:buChar char="•"/>
              </a:pPr>
              <a:endParaRPr lang="zh-CN" altLang="en-US" sz="2000" b="1" dirty="0">
                <a:solidFill>
                  <a:schemeClr val="bg1"/>
                </a:solidFill>
                <a:latin typeface="Arboria-Book" panose="02000506020000020004" pitchFamily="2" charset="0"/>
                <a:ea typeface="微软雅黑 Light" panose="020B0502040204020203" pitchFamily="34" charset="-122"/>
                <a:cs typeface="Calibri" panose="020F0502020204030204" pitchFamily="34" charset="0"/>
              </a:endParaRPr>
            </a:p>
          </p:txBody>
        </p:sp>
      </p:grpSp>
      <p:grpSp>
        <p:nvGrpSpPr>
          <p:cNvPr id="5" name="组合 4">
            <a:extLst>
              <a:ext uri="{FF2B5EF4-FFF2-40B4-BE49-F238E27FC236}">
                <a16:creationId xmlns:a16="http://schemas.microsoft.com/office/drawing/2014/main" id="{6B996DEE-034D-4502-81BD-13A2C01B0567}"/>
              </a:ext>
            </a:extLst>
          </p:cNvPr>
          <p:cNvGrpSpPr/>
          <p:nvPr/>
        </p:nvGrpSpPr>
        <p:grpSpPr>
          <a:xfrm>
            <a:off x="3863416" y="2594878"/>
            <a:ext cx="7986154" cy="1120893"/>
            <a:chOff x="5096786" y="2986847"/>
            <a:chExt cx="6268589" cy="1120889"/>
          </a:xfrm>
          <a:noFill/>
        </p:grpSpPr>
        <p:sp>
          <p:nvSpPr>
            <p:cNvPr id="6" name="矩形: 圆角 5">
              <a:extLst>
                <a:ext uri="{FF2B5EF4-FFF2-40B4-BE49-F238E27FC236}">
                  <a16:creationId xmlns:a16="http://schemas.microsoft.com/office/drawing/2014/main" id="{6E454EBD-8D91-42D0-958E-1C7401ECECCA}"/>
                </a:ext>
              </a:extLst>
            </p:cNvPr>
            <p:cNvSpPr/>
            <p:nvPr/>
          </p:nvSpPr>
          <p:spPr>
            <a:xfrm>
              <a:off x="5096786" y="2986847"/>
              <a:ext cx="6268589" cy="592362"/>
            </a:xfrm>
            <a:prstGeom prst="roundRect">
              <a:avLst>
                <a:gd name="adj" fmla="val 141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Arboria-Book" panose="02000506020000020004" pitchFamily="2" charset="0"/>
                <a:ea typeface="微软雅黑 Light" panose="020B0502040204020203" pitchFamily="34" charset="-122"/>
              </a:endParaRPr>
            </a:p>
          </p:txBody>
        </p:sp>
        <p:sp>
          <p:nvSpPr>
            <p:cNvPr id="7" name="文本框 6">
              <a:extLst>
                <a:ext uri="{FF2B5EF4-FFF2-40B4-BE49-F238E27FC236}">
                  <a16:creationId xmlns:a16="http://schemas.microsoft.com/office/drawing/2014/main" id="{07C1A1AA-4198-4604-901F-9B3BE6590EB6}"/>
                </a:ext>
              </a:extLst>
            </p:cNvPr>
            <p:cNvSpPr txBox="1"/>
            <p:nvPr/>
          </p:nvSpPr>
          <p:spPr>
            <a:xfrm>
              <a:off x="5208105" y="3092077"/>
              <a:ext cx="5987331" cy="1015659"/>
            </a:xfrm>
            <a:prstGeom prst="rect">
              <a:avLst/>
            </a:prstGeom>
            <a:grpFill/>
            <a:ln>
              <a:noFill/>
            </a:ln>
          </p:spPr>
          <p:txBody>
            <a:bodyPr wrap="square" rtlCol="0">
              <a:spAutoFit/>
            </a:bodyPr>
            <a:lstStyle/>
            <a:p>
              <a:pPr marL="285750" indent="-285750">
                <a:buFont typeface="Arial" panose="020B0604020202020204" pitchFamily="34" charset="0"/>
                <a:buChar char="•"/>
              </a:pPr>
              <a:r>
                <a:rPr lang="en-US" altLang="zh-CN" sz="2000" dirty="0">
                  <a:solidFill>
                    <a:schemeClr val="bg1"/>
                  </a:solidFill>
                  <a:latin typeface="Calibri" panose="020F0502020204030204" pitchFamily="34" charset="0"/>
                  <a:ea typeface="Lato Light"/>
                  <a:cs typeface="Calibri" panose="020F0502020204030204" pitchFamily="34" charset="0"/>
                </a:rPr>
                <a:t>Asset light business model that focuses on fleet customers in the U.S. </a:t>
              </a:r>
              <a:r>
                <a:rPr lang="en-US" altLang="zh-CN" sz="2000" dirty="0">
                  <a:latin typeface="Calibri" panose="020F0502020204030204" pitchFamily="34" charset="0"/>
                  <a:ea typeface="Lato Light"/>
                  <a:cs typeface="Calibri" panose="020F0502020204030204" pitchFamily="34" charset="0"/>
                </a:rPr>
                <a:t>United States.</a:t>
              </a:r>
            </a:p>
            <a:p>
              <a:endParaRPr lang="zh-CN" altLang="en-US" sz="2000" b="1" dirty="0">
                <a:solidFill>
                  <a:schemeClr val="bg1"/>
                </a:solidFill>
                <a:latin typeface="Arboria-Book" panose="02000506020000020004" pitchFamily="2" charset="0"/>
                <a:ea typeface="微软雅黑 Light" panose="020B0502040204020203" pitchFamily="34" charset="-122"/>
                <a:cs typeface="Calibri" panose="020F0502020204030204" pitchFamily="34" charset="0"/>
              </a:endParaRPr>
            </a:p>
          </p:txBody>
        </p:sp>
      </p:grpSp>
      <p:grpSp>
        <p:nvGrpSpPr>
          <p:cNvPr id="11" name="组合 10">
            <a:extLst>
              <a:ext uri="{FF2B5EF4-FFF2-40B4-BE49-F238E27FC236}">
                <a16:creationId xmlns:a16="http://schemas.microsoft.com/office/drawing/2014/main" id="{7B357373-6DB3-4664-A5F2-557CADF3D565}"/>
              </a:ext>
            </a:extLst>
          </p:cNvPr>
          <p:cNvGrpSpPr/>
          <p:nvPr/>
        </p:nvGrpSpPr>
        <p:grpSpPr>
          <a:xfrm>
            <a:off x="3863416" y="4369738"/>
            <a:ext cx="8444961" cy="568354"/>
            <a:chOff x="5096786" y="4541183"/>
            <a:chExt cx="6628722" cy="500068"/>
          </a:xfrm>
          <a:noFill/>
        </p:grpSpPr>
        <p:sp>
          <p:nvSpPr>
            <p:cNvPr id="12" name="矩形: 圆角 11">
              <a:extLst>
                <a:ext uri="{FF2B5EF4-FFF2-40B4-BE49-F238E27FC236}">
                  <a16:creationId xmlns:a16="http://schemas.microsoft.com/office/drawing/2014/main" id="{E1CF5E75-6B7F-488D-B0A3-44507FDEC506}"/>
                </a:ext>
              </a:extLst>
            </p:cNvPr>
            <p:cNvSpPr/>
            <p:nvPr/>
          </p:nvSpPr>
          <p:spPr>
            <a:xfrm>
              <a:off x="5096786" y="4541183"/>
              <a:ext cx="6268589" cy="500068"/>
            </a:xfrm>
            <a:prstGeom prst="roundRect">
              <a:avLst>
                <a:gd name="adj" fmla="val 141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boria-Book" panose="02000506020000020004" pitchFamily="2" charset="0"/>
                <a:ea typeface="微软雅黑 Light" panose="020B0502040204020203" pitchFamily="34" charset="-122"/>
              </a:endParaRPr>
            </a:p>
          </p:txBody>
        </p:sp>
        <p:sp>
          <p:nvSpPr>
            <p:cNvPr id="13" name="文本框 12">
              <a:extLst>
                <a:ext uri="{FF2B5EF4-FFF2-40B4-BE49-F238E27FC236}">
                  <a16:creationId xmlns:a16="http://schemas.microsoft.com/office/drawing/2014/main" id="{9ED453C9-F90E-467A-9633-1FE5FE295FCC}"/>
                </a:ext>
              </a:extLst>
            </p:cNvPr>
            <p:cNvSpPr txBox="1"/>
            <p:nvPr/>
          </p:nvSpPr>
          <p:spPr>
            <a:xfrm>
              <a:off x="5199571" y="4607592"/>
              <a:ext cx="6525937" cy="352038"/>
            </a:xfrm>
            <a:prstGeom prst="rect">
              <a:avLst/>
            </a:prstGeom>
            <a:grpFill/>
            <a:ln>
              <a:noFill/>
            </a:ln>
          </p:spPr>
          <p:txBody>
            <a:bodyPr wrap="square" rtlCol="0">
              <a:spAutoFit/>
            </a:bodyPr>
            <a:lstStyle/>
            <a:p>
              <a:pPr marL="342900" indent="-342900">
                <a:buFont typeface="Arial" panose="020B0604020202020204" pitchFamily="34" charset="0"/>
                <a:buChar char="•"/>
              </a:pPr>
              <a:r>
                <a:rPr lang="en-US" altLang="zh-CN" sz="2000" dirty="0">
                  <a:solidFill>
                    <a:schemeClr val="bg1"/>
                  </a:solidFill>
                  <a:ea typeface="微软雅黑 Light" panose="020B0502040204020203" pitchFamily="34" charset="-122"/>
                  <a:cs typeface="Calibri" panose="020F0502020204030204" pitchFamily="34" charset="0"/>
                </a:rPr>
                <a:t>Substantial auto manufacturing platform in Braselton, Georgia.</a:t>
              </a:r>
              <a:endParaRPr lang="zh-CN" altLang="en-US" sz="2000" dirty="0">
                <a:solidFill>
                  <a:schemeClr val="bg1"/>
                </a:solidFill>
                <a:ea typeface="微软雅黑 Light" panose="020B0502040204020203" pitchFamily="34" charset="-122"/>
                <a:cs typeface="Calibri" panose="020F0502020204030204" pitchFamily="34" charset="0"/>
              </a:endParaRPr>
            </a:p>
          </p:txBody>
        </p:sp>
      </p:grpSp>
      <p:grpSp>
        <p:nvGrpSpPr>
          <p:cNvPr id="14" name="组合 13">
            <a:extLst>
              <a:ext uri="{FF2B5EF4-FFF2-40B4-BE49-F238E27FC236}">
                <a16:creationId xmlns:a16="http://schemas.microsoft.com/office/drawing/2014/main" id="{51881342-7C96-4DD6-83F4-15829CAB9A33}"/>
              </a:ext>
            </a:extLst>
          </p:cNvPr>
          <p:cNvGrpSpPr/>
          <p:nvPr/>
        </p:nvGrpSpPr>
        <p:grpSpPr>
          <a:xfrm>
            <a:off x="3863416" y="5233162"/>
            <a:ext cx="7986154" cy="518400"/>
            <a:chOff x="5096786" y="5351650"/>
            <a:chExt cx="6268589" cy="518400"/>
          </a:xfrm>
          <a:noFill/>
        </p:grpSpPr>
        <p:sp>
          <p:nvSpPr>
            <p:cNvPr id="15" name="矩形: 圆角 14">
              <a:extLst>
                <a:ext uri="{FF2B5EF4-FFF2-40B4-BE49-F238E27FC236}">
                  <a16:creationId xmlns:a16="http://schemas.microsoft.com/office/drawing/2014/main" id="{871B51A5-375B-4A22-8C5E-10925663E85E}"/>
                </a:ext>
              </a:extLst>
            </p:cNvPr>
            <p:cNvSpPr/>
            <p:nvPr/>
          </p:nvSpPr>
          <p:spPr>
            <a:xfrm>
              <a:off x="5096786" y="5351650"/>
              <a:ext cx="6268589" cy="518400"/>
            </a:xfrm>
            <a:prstGeom prst="roundRect">
              <a:avLst>
                <a:gd name="adj" fmla="val 141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boria-Book" panose="02000506020000020004" pitchFamily="2" charset="0"/>
                <a:ea typeface="微软雅黑 Light" panose="020B0502040204020203" pitchFamily="34" charset="-122"/>
              </a:endParaRPr>
            </a:p>
          </p:txBody>
        </p:sp>
        <p:sp>
          <p:nvSpPr>
            <p:cNvPr id="16" name="文本框 15">
              <a:extLst>
                <a:ext uri="{FF2B5EF4-FFF2-40B4-BE49-F238E27FC236}">
                  <a16:creationId xmlns:a16="http://schemas.microsoft.com/office/drawing/2014/main" id="{C7066831-4CFD-4078-86E3-FB15A9784A2F}"/>
                </a:ext>
              </a:extLst>
            </p:cNvPr>
            <p:cNvSpPr txBox="1"/>
            <p:nvPr/>
          </p:nvSpPr>
          <p:spPr>
            <a:xfrm>
              <a:off x="5208105" y="5410795"/>
              <a:ext cx="5987331" cy="400110"/>
            </a:xfrm>
            <a:prstGeom prst="rect">
              <a:avLst/>
            </a:prstGeom>
            <a:grpFill/>
            <a:ln>
              <a:noFill/>
            </a:ln>
          </p:spPr>
          <p:txBody>
            <a:bodyPr wrap="square" rtlCol="0">
              <a:spAutoFit/>
            </a:bodyPr>
            <a:lstStyle/>
            <a:p>
              <a:pPr marL="342900" indent="-342900">
                <a:buFont typeface="Arial" panose="020B0604020202020204" pitchFamily="34" charset="0"/>
                <a:buChar char="•"/>
              </a:pPr>
              <a:r>
                <a:rPr lang="en-US" altLang="zh-CN" sz="2000" dirty="0">
                  <a:solidFill>
                    <a:schemeClr val="bg1"/>
                  </a:solidFill>
                  <a:ea typeface="微软雅黑 Light" panose="020B0502040204020203" pitchFamily="34" charset="-122"/>
                  <a:cs typeface="Calibri" panose="020F0502020204030204" pitchFamily="34" charset="0"/>
                </a:rPr>
                <a:t>Leverages China’s auto infrastructure.</a:t>
              </a:r>
              <a:endParaRPr lang="zh-CN" altLang="en-US" sz="2000" dirty="0">
                <a:solidFill>
                  <a:schemeClr val="bg1"/>
                </a:solidFill>
                <a:ea typeface="微软雅黑 Light" panose="020B0502040204020203" pitchFamily="34" charset="-122"/>
                <a:cs typeface="Calibri" panose="020F0502020204030204" pitchFamily="34" charset="0"/>
              </a:endParaRPr>
            </a:p>
          </p:txBody>
        </p:sp>
      </p:grpSp>
      <p:grpSp>
        <p:nvGrpSpPr>
          <p:cNvPr id="18" name="组合 17">
            <a:extLst>
              <a:ext uri="{FF2B5EF4-FFF2-40B4-BE49-F238E27FC236}">
                <a16:creationId xmlns:a16="http://schemas.microsoft.com/office/drawing/2014/main" id="{9E0D6CBF-47E8-4697-B8DF-D74733D25821}"/>
              </a:ext>
            </a:extLst>
          </p:cNvPr>
          <p:cNvGrpSpPr/>
          <p:nvPr/>
        </p:nvGrpSpPr>
        <p:grpSpPr>
          <a:xfrm>
            <a:off x="3863417" y="1479176"/>
            <a:ext cx="7986154" cy="1015663"/>
            <a:chOff x="4396902" y="1951324"/>
            <a:chExt cx="7312724" cy="1015663"/>
          </a:xfrm>
        </p:grpSpPr>
        <p:sp>
          <p:nvSpPr>
            <p:cNvPr id="21" name="矩形: 圆角 20">
              <a:extLst>
                <a:ext uri="{FF2B5EF4-FFF2-40B4-BE49-F238E27FC236}">
                  <a16:creationId xmlns:a16="http://schemas.microsoft.com/office/drawing/2014/main" id="{2E2E4F43-2F68-42ED-B265-3AC2102E19C7}"/>
                </a:ext>
              </a:extLst>
            </p:cNvPr>
            <p:cNvSpPr/>
            <p:nvPr/>
          </p:nvSpPr>
          <p:spPr>
            <a:xfrm>
              <a:off x="4396902" y="2153423"/>
              <a:ext cx="7312724" cy="618535"/>
            </a:xfrm>
            <a:prstGeom prst="roundRect">
              <a:avLst>
                <a:gd name="adj" fmla="val 1414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Arboria-Book" panose="02000506020000020004" pitchFamily="2" charset="0"/>
                <a:ea typeface="微软雅黑 Light" panose="020B0502040204020203" pitchFamily="34" charset="-122"/>
              </a:endParaRPr>
            </a:p>
          </p:txBody>
        </p:sp>
        <p:sp>
          <p:nvSpPr>
            <p:cNvPr id="20" name="Rectangle 5">
              <a:extLst>
                <a:ext uri="{FF2B5EF4-FFF2-40B4-BE49-F238E27FC236}">
                  <a16:creationId xmlns:a16="http://schemas.microsoft.com/office/drawing/2014/main" id="{196D5522-74FC-49F1-BC40-C7CF362B1FC0}"/>
                </a:ext>
              </a:extLst>
            </p:cNvPr>
            <p:cNvSpPr/>
            <p:nvPr/>
          </p:nvSpPr>
          <p:spPr>
            <a:xfrm>
              <a:off x="4516807" y="1951324"/>
              <a:ext cx="6984618" cy="1015663"/>
            </a:xfrm>
            <a:prstGeom prst="rect">
              <a:avLst/>
            </a:prstGeom>
          </p:spPr>
          <p:txBody>
            <a:bodyPr wrap="square">
              <a:spAutoFit/>
            </a:bodyPr>
            <a:lstStyle/>
            <a:p>
              <a:pPr marL="285750" indent="-285750">
                <a:buFont typeface="Arial" panose="020B0604020202020204" pitchFamily="34" charset="0"/>
                <a:buChar char="•"/>
              </a:pPr>
              <a:endParaRPr lang="en-US" altLang="zh-CN" sz="2000" dirty="0">
                <a:solidFill>
                  <a:schemeClr val="bg1"/>
                </a:solidFill>
                <a:latin typeface="Calibri" panose="020F0502020204030204" pitchFamily="34" charset="0"/>
                <a:ea typeface="Lato Light"/>
                <a:cs typeface="Calibri" panose="020F0502020204030204" pitchFamily="34" charset="0"/>
              </a:endParaRPr>
            </a:p>
            <a:p>
              <a:pPr marL="342900" indent="-342900">
                <a:buFont typeface="Arial" panose="020B0604020202020204" pitchFamily="34" charset="0"/>
                <a:buChar char="•"/>
              </a:pPr>
              <a:r>
                <a:rPr lang="en-US" altLang="zh-CN" sz="2000" dirty="0">
                  <a:solidFill>
                    <a:schemeClr val="bg1"/>
                  </a:solidFill>
                  <a:latin typeface="Calibri" panose="020F0502020204030204" pitchFamily="34" charset="0"/>
                  <a:ea typeface="Lato Light"/>
                  <a:cs typeface="Calibri" panose="020F0502020204030204" pitchFamily="34" charset="0"/>
                </a:rPr>
                <a:t>25 years experience designing and building high performance cars.</a:t>
              </a:r>
              <a:endParaRPr lang="en-US" sz="2000" dirty="0">
                <a:latin typeface="Calibri" panose="020F0502020204030204" pitchFamily="34" charset="0"/>
                <a:ea typeface="Lato Light"/>
                <a:cs typeface="Calibri" panose="020F0502020204030204" pitchFamily="34" charset="0"/>
              </a:endParaRPr>
            </a:p>
            <a:p>
              <a:endParaRPr lang="zh-CN" altLang="en-US" sz="2000" b="1" dirty="0">
                <a:solidFill>
                  <a:schemeClr val="bg1"/>
                </a:solidFill>
                <a:latin typeface="Arboria-Book" panose="02000506020000020004" pitchFamily="2" charset="0"/>
                <a:ea typeface="微软雅黑 Light" panose="020B0502040204020203" pitchFamily="34" charset="-122"/>
                <a:cs typeface="Calibri" panose="020F0502020204030204" pitchFamily="34" charset="0"/>
              </a:endParaRPr>
            </a:p>
          </p:txBody>
        </p:sp>
      </p:grpSp>
      <p:grpSp>
        <p:nvGrpSpPr>
          <p:cNvPr id="25" name="组合 24">
            <a:extLst>
              <a:ext uri="{FF2B5EF4-FFF2-40B4-BE49-F238E27FC236}">
                <a16:creationId xmlns:a16="http://schemas.microsoft.com/office/drawing/2014/main" id="{CCCF1105-075E-449C-987C-C40AAB3B9419}"/>
              </a:ext>
            </a:extLst>
          </p:cNvPr>
          <p:cNvGrpSpPr/>
          <p:nvPr/>
        </p:nvGrpSpPr>
        <p:grpSpPr>
          <a:xfrm>
            <a:off x="3863416" y="3482307"/>
            <a:ext cx="7986154" cy="794663"/>
            <a:chOff x="5096786" y="2986847"/>
            <a:chExt cx="6268589" cy="592362"/>
          </a:xfrm>
          <a:noFill/>
        </p:grpSpPr>
        <p:sp>
          <p:nvSpPr>
            <p:cNvPr id="26" name="矩形: 圆角 25">
              <a:extLst>
                <a:ext uri="{FF2B5EF4-FFF2-40B4-BE49-F238E27FC236}">
                  <a16:creationId xmlns:a16="http://schemas.microsoft.com/office/drawing/2014/main" id="{F1B1CAFE-A9C8-442C-84B3-588D6B1FDCE4}"/>
                </a:ext>
              </a:extLst>
            </p:cNvPr>
            <p:cNvSpPr/>
            <p:nvPr/>
          </p:nvSpPr>
          <p:spPr>
            <a:xfrm>
              <a:off x="5096786" y="2986847"/>
              <a:ext cx="6268589" cy="592362"/>
            </a:xfrm>
            <a:prstGeom prst="roundRect">
              <a:avLst>
                <a:gd name="adj" fmla="val 141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Arboria-Book" panose="02000506020000020004" pitchFamily="2" charset="0"/>
                <a:ea typeface="微软雅黑 Light" panose="020B0502040204020203" pitchFamily="34" charset="-122"/>
              </a:endParaRPr>
            </a:p>
          </p:txBody>
        </p:sp>
        <p:sp>
          <p:nvSpPr>
            <p:cNvPr id="27" name="文本框 26">
              <a:extLst>
                <a:ext uri="{FF2B5EF4-FFF2-40B4-BE49-F238E27FC236}">
                  <a16:creationId xmlns:a16="http://schemas.microsoft.com/office/drawing/2014/main" id="{FE8EDB7C-D5BA-49D1-ABEA-4E77EDA54F6D}"/>
                </a:ext>
              </a:extLst>
            </p:cNvPr>
            <p:cNvSpPr txBox="1"/>
            <p:nvPr/>
          </p:nvSpPr>
          <p:spPr>
            <a:xfrm>
              <a:off x="5208105" y="3091918"/>
              <a:ext cx="5987331" cy="400110"/>
            </a:xfrm>
            <a:prstGeom prst="rect">
              <a:avLst/>
            </a:prstGeom>
            <a:grpFill/>
            <a:ln>
              <a:noFill/>
            </a:ln>
          </p:spPr>
          <p:txBody>
            <a:bodyPr wrap="square" rtlCol="0">
              <a:spAutoFit/>
            </a:bodyPr>
            <a:lstStyle/>
            <a:p>
              <a:pPr marL="285750" indent="-285750">
                <a:buFont typeface="Arial" panose="020B0604020202020204" pitchFamily="34" charset="0"/>
                <a:buChar char="•"/>
              </a:pPr>
              <a:r>
                <a:rPr lang="en-US" altLang="zh-CN" sz="2000" dirty="0">
                  <a:solidFill>
                    <a:schemeClr val="bg1"/>
                  </a:solidFill>
                  <a:ea typeface="微软雅黑 Light" panose="020B0502040204020203" pitchFamily="34" charset="-122"/>
                  <a:cs typeface="Calibri" panose="020F0502020204030204" pitchFamily="34" charset="0"/>
                </a:rPr>
                <a:t>A portfolio of new technologies, including using lightweight materials</a:t>
              </a:r>
              <a:r>
                <a:rPr lang="en-US" altLang="zh-CN" sz="2000" b="1" dirty="0">
                  <a:solidFill>
                    <a:schemeClr val="bg1"/>
                  </a:solidFill>
                  <a:latin typeface="Arboria-Book" panose="02000506020000020004" pitchFamily="2" charset="0"/>
                  <a:ea typeface="微软雅黑 Light" panose="020B0502040204020203" pitchFamily="34" charset="-122"/>
                  <a:cs typeface="Calibri" panose="020F0502020204030204" pitchFamily="34" charset="0"/>
                </a:rPr>
                <a:t>.</a:t>
              </a:r>
              <a:endParaRPr lang="zh-CN" altLang="en-US" sz="2000" b="1" dirty="0">
                <a:solidFill>
                  <a:schemeClr val="bg1"/>
                </a:solidFill>
                <a:latin typeface="Arboria-Book" panose="02000506020000020004" pitchFamily="2" charset="0"/>
                <a:ea typeface="微软雅黑 Light" panose="020B0502040204020203" pitchFamily="34" charset="-122"/>
                <a:cs typeface="Calibri" panose="020F0502020204030204" pitchFamily="34" charset="0"/>
              </a:endParaRPr>
            </a:p>
          </p:txBody>
        </p:sp>
      </p:grpSp>
      <p:pic>
        <p:nvPicPr>
          <p:cNvPr id="32" name="图片 31">
            <a:extLst>
              <a:ext uri="{FF2B5EF4-FFF2-40B4-BE49-F238E27FC236}">
                <a16:creationId xmlns:a16="http://schemas.microsoft.com/office/drawing/2014/main" id="{68BA0BB4-F0AD-4A35-9764-1D763B9C0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32" y="907344"/>
            <a:ext cx="3258686" cy="814672"/>
          </a:xfrm>
          <a:prstGeom prst="rect">
            <a:avLst/>
          </a:prstGeom>
        </p:spPr>
      </p:pic>
      <p:sp>
        <p:nvSpPr>
          <p:cNvPr id="38" name="内容占位符 2">
            <a:extLst>
              <a:ext uri="{FF2B5EF4-FFF2-40B4-BE49-F238E27FC236}">
                <a16:creationId xmlns:a16="http://schemas.microsoft.com/office/drawing/2014/main" id="{A566B06D-F921-4F62-AB32-41BD86B5FBF9}"/>
              </a:ext>
            </a:extLst>
          </p:cNvPr>
          <p:cNvSpPr txBox="1">
            <a:spLocks/>
          </p:cNvSpPr>
          <p:nvPr/>
        </p:nvSpPr>
        <p:spPr>
          <a:xfrm>
            <a:off x="368446" y="3422616"/>
            <a:ext cx="2850242" cy="3218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600"/>
              </a:spcAft>
              <a:buNone/>
              <a:defRPr/>
            </a:pPr>
            <a:r>
              <a:rPr lang="en-US" altLang="zh-CN" sz="2000" dirty="0">
                <a:solidFill>
                  <a:schemeClr val="bg1"/>
                </a:solidFill>
                <a:latin typeface="Calibri" panose="020F0502020204030204" pitchFamily="34" charset="0"/>
                <a:ea typeface="Lato Black" panose="020B0502040204020203" pitchFamily="34" charset="0"/>
                <a:cs typeface="Calibri" panose="020F0502020204030204" pitchFamily="34" charset="0"/>
              </a:rPr>
              <a:t>Provide EV solutions that help our partners and customers grow their businesses and increase</a:t>
            </a:r>
          </a:p>
          <a:p>
            <a:pPr marL="0" lvl="0" indent="0">
              <a:lnSpc>
                <a:spcPct val="100000"/>
              </a:lnSpc>
              <a:spcBef>
                <a:spcPts val="0"/>
              </a:spcBef>
              <a:spcAft>
                <a:spcPts val="600"/>
              </a:spcAft>
              <a:buNone/>
              <a:defRPr/>
            </a:pPr>
            <a:r>
              <a:rPr lang="en-US" altLang="zh-CN" sz="2000" dirty="0">
                <a:solidFill>
                  <a:schemeClr val="bg1"/>
                </a:solidFill>
                <a:latin typeface="Calibri" panose="020F0502020204030204" pitchFamily="34" charset="0"/>
                <a:ea typeface="微软雅黑 Light" panose="020B0502040204020203" pitchFamily="34" charset="-122"/>
                <a:cs typeface="Calibri" panose="020F0502020204030204" pitchFamily="34" charset="0"/>
              </a:rPr>
              <a:t>profitability.</a:t>
            </a:r>
            <a:endParaRPr lang="zh-CN" altLang="en-US" sz="2000" dirty="0">
              <a:solidFill>
                <a:schemeClr val="bg1"/>
              </a:solidFill>
              <a:latin typeface="微软雅黑 Light" panose="020B0502040204020203" pitchFamily="34" charset="-122"/>
              <a:ea typeface="微软雅黑 Light" panose="020B0502040204020203" pitchFamily="34" charset="-122"/>
            </a:endParaRPr>
          </a:p>
        </p:txBody>
      </p:sp>
      <p:sp>
        <p:nvSpPr>
          <p:cNvPr id="8" name="文本框 7">
            <a:extLst>
              <a:ext uri="{FF2B5EF4-FFF2-40B4-BE49-F238E27FC236}">
                <a16:creationId xmlns:a16="http://schemas.microsoft.com/office/drawing/2014/main" id="{7BD8A47D-F7F1-4336-84F5-31FC50D8A800}"/>
              </a:ext>
            </a:extLst>
          </p:cNvPr>
          <p:cNvSpPr txBox="1"/>
          <p:nvPr/>
        </p:nvSpPr>
        <p:spPr>
          <a:xfrm>
            <a:off x="379525" y="2705366"/>
            <a:ext cx="1588897" cy="584775"/>
          </a:xfrm>
          <a:prstGeom prst="rect">
            <a:avLst/>
          </a:prstGeom>
          <a:noFill/>
        </p:spPr>
        <p:txBody>
          <a:bodyPr wrap="none" rtlCol="0">
            <a:spAutoFit/>
          </a:bodyPr>
          <a:lstStyle/>
          <a:p>
            <a:r>
              <a:rPr lang="en-US" altLang="zh-CN" sz="3200" dirty="0">
                <a:solidFill>
                  <a:srgbClr val="37FF96"/>
                </a:solidFill>
                <a:latin typeface="Arboria-Bold" panose="02000506020000020004" pitchFamily="2" charset="0"/>
              </a:rPr>
              <a:t>Mission:</a:t>
            </a:r>
            <a:endParaRPr lang="zh-CN" altLang="en-US" sz="3200" dirty="0">
              <a:solidFill>
                <a:srgbClr val="37FF96"/>
              </a:solidFill>
              <a:latin typeface="Arboria-Bold" panose="02000506020000020004" pitchFamily="2" charset="0"/>
            </a:endParaRPr>
          </a:p>
        </p:txBody>
      </p:sp>
    </p:spTree>
    <p:extLst>
      <p:ext uri="{BB962C8B-B14F-4D97-AF65-F5344CB8AC3E}">
        <p14:creationId xmlns:p14="http://schemas.microsoft.com/office/powerpoint/2010/main" val="2107994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树, 天空, 户外, 绿色&#10;&#10;已生成极高可信度的说明">
            <a:extLst>
              <a:ext uri="{FF2B5EF4-FFF2-40B4-BE49-F238E27FC236}">
                <a16:creationId xmlns:a16="http://schemas.microsoft.com/office/drawing/2014/main" id="{82FBF4C4-F5C6-4ADF-A933-0031CE1C00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 b="238"/>
          <a:stretch/>
        </p:blipFill>
        <p:spPr>
          <a:xfrm>
            <a:off x="6808964" y="-177446"/>
            <a:ext cx="5383036" cy="3584694"/>
          </a:xfrm>
          <a:prstGeom prst="rect">
            <a:avLst/>
          </a:prstGeom>
        </p:spPr>
      </p:pic>
      <p:pic>
        <p:nvPicPr>
          <p:cNvPr id="3" name="图片 2">
            <a:extLst>
              <a:ext uri="{FF2B5EF4-FFF2-40B4-BE49-F238E27FC236}">
                <a16:creationId xmlns:a16="http://schemas.microsoft.com/office/drawing/2014/main" id="{D75E3FF0-08B0-4607-ACCB-83C77032D1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82"/>
          <a:stretch/>
        </p:blipFill>
        <p:spPr>
          <a:xfrm>
            <a:off x="5192312" y="3517852"/>
            <a:ext cx="6999687" cy="3990609"/>
          </a:xfrm>
          <a:prstGeom prst="rect">
            <a:avLst/>
          </a:prstGeom>
        </p:spPr>
      </p:pic>
      <p:pic>
        <p:nvPicPr>
          <p:cNvPr id="4" name="图片 3" descr="图片包含 汽车, 户外, 天空, 红色&#10;&#10;已生成极高可信度的说明">
            <a:extLst>
              <a:ext uri="{FF2B5EF4-FFF2-40B4-BE49-F238E27FC236}">
                <a16:creationId xmlns:a16="http://schemas.microsoft.com/office/drawing/2014/main" id="{90809220-81BB-4233-A854-EBCD309EA1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497" r="1" b="5614"/>
          <a:stretch/>
        </p:blipFill>
        <p:spPr>
          <a:xfrm>
            <a:off x="0" y="0"/>
            <a:ext cx="6687879" cy="4310049"/>
          </a:xfrm>
          <a:custGeom>
            <a:avLst/>
            <a:gdLst>
              <a:gd name="connsiteX0" fmla="*/ 0 w 6082711"/>
              <a:gd name="connsiteY0" fmla="*/ 0 h 3920044"/>
              <a:gd name="connsiteX1" fmla="*/ 6082711 w 6082711"/>
              <a:gd name="connsiteY1" fmla="*/ 0 h 3920044"/>
              <a:gd name="connsiteX2" fmla="*/ 6082711 w 6082711"/>
              <a:gd name="connsiteY2" fmla="*/ 3103225 h 3920044"/>
              <a:gd name="connsiteX3" fmla="*/ 4614930 w 6082711"/>
              <a:gd name="connsiteY3" fmla="*/ 3103225 h 3920044"/>
              <a:gd name="connsiteX4" fmla="*/ 4614930 w 6082711"/>
              <a:gd name="connsiteY4" fmla="*/ 3920044 h 3920044"/>
              <a:gd name="connsiteX5" fmla="*/ 0 w 6082711"/>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sp>
        <p:nvSpPr>
          <p:cNvPr id="6" name="矩形 5">
            <a:extLst>
              <a:ext uri="{FF2B5EF4-FFF2-40B4-BE49-F238E27FC236}">
                <a16:creationId xmlns:a16="http://schemas.microsoft.com/office/drawing/2014/main" id="{00A2546E-9BA9-4E1E-8E24-ECD2B4232759}"/>
              </a:ext>
            </a:extLst>
          </p:cNvPr>
          <p:cNvSpPr/>
          <p:nvPr/>
        </p:nvSpPr>
        <p:spPr>
          <a:xfrm>
            <a:off x="249542" y="4646967"/>
            <a:ext cx="6345973" cy="830997"/>
          </a:xfrm>
          <a:prstGeom prst="rect">
            <a:avLst/>
          </a:prstGeom>
        </p:spPr>
        <p:txBody>
          <a:bodyPr wrap="square">
            <a:spAutoFit/>
          </a:bodyPr>
          <a:lstStyle/>
          <a:p>
            <a:pPr lvl="0"/>
            <a:r>
              <a:rPr kumimoji="0" lang="en-US" altLang="zh-CN" sz="4800" i="0" u="none" strike="noStrike" kern="1200" cap="none" spc="0" normalizeH="0" baseline="0" noProof="0" dirty="0">
                <a:ln>
                  <a:noFill/>
                </a:ln>
                <a:solidFill>
                  <a:srgbClr val="00A850"/>
                </a:solidFill>
                <a:effectLst/>
                <a:uLnTx/>
                <a:uFillTx/>
                <a:latin typeface="Arboria-Bold" panose="02000506020000020004"/>
                <a:ea typeface="微软雅黑 Light" panose="020B0502040204020203" pitchFamily="34" charset="-122"/>
              </a:rPr>
              <a:t>Green4U Vehicles</a:t>
            </a:r>
            <a:endParaRPr kumimoji="0" lang="en-US" altLang="zh-CN" sz="4800" i="0" u="none" strike="noStrike" kern="1200" cap="none" spc="0" normalizeH="0" baseline="0" noProof="0" dirty="0">
              <a:ln>
                <a:noFill/>
              </a:ln>
              <a:effectLst/>
              <a:uLnTx/>
              <a:uFillTx/>
              <a:latin typeface="Arboria-Bold" panose="02000506020000020004"/>
              <a:ea typeface="微软雅黑 Light" panose="020B0502040204020203" pitchFamily="34" charset="-122"/>
            </a:endParaRPr>
          </a:p>
        </p:txBody>
      </p:sp>
      <p:sp>
        <p:nvSpPr>
          <p:cNvPr id="7" name="object 9">
            <a:extLst>
              <a:ext uri="{FF2B5EF4-FFF2-40B4-BE49-F238E27FC236}">
                <a16:creationId xmlns:a16="http://schemas.microsoft.com/office/drawing/2014/main" id="{DC7BE1AF-5682-4926-A1BC-8718FA2B5DB2}"/>
              </a:ext>
            </a:extLst>
          </p:cNvPr>
          <p:cNvSpPr txBox="1"/>
          <p:nvPr/>
        </p:nvSpPr>
        <p:spPr>
          <a:xfrm>
            <a:off x="479828" y="3657601"/>
            <a:ext cx="4591399" cy="320601"/>
          </a:xfrm>
          <a:prstGeom prst="rect">
            <a:avLst/>
          </a:prstGeom>
          <a:solidFill>
            <a:schemeClr val="tx1"/>
          </a:solidFill>
          <a:ln>
            <a:solidFill>
              <a:schemeClr val="tx1"/>
            </a:solidFill>
          </a:ln>
        </p:spPr>
        <p:txBody>
          <a:bodyPr vert="horz" wrap="square" lIns="0" tIns="12700" rIns="0" bIns="0" rtlCol="0">
            <a:spAutoFit/>
          </a:bodyPr>
          <a:lstStyle/>
          <a:p>
            <a:pPr marL="12700" marR="5080" indent="71120">
              <a:lnSpc>
                <a:spcPct val="100000"/>
              </a:lnSpc>
              <a:spcBef>
                <a:spcPts val="100"/>
              </a:spcBef>
            </a:pPr>
            <a:r>
              <a:rPr sz="2000" spc="-5" dirty="0">
                <a:solidFill>
                  <a:schemeClr val="bg1"/>
                </a:solidFill>
                <a:latin typeface="Arboria-Bold" panose="02000506020000020004" pitchFamily="2" charset="0"/>
                <a:cs typeface="Calibri"/>
              </a:rPr>
              <a:t>Neighborhood </a:t>
            </a:r>
            <a:r>
              <a:rPr sz="2000" spc="-10" dirty="0">
                <a:solidFill>
                  <a:schemeClr val="bg1"/>
                </a:solidFill>
                <a:latin typeface="Arboria-Bold" panose="02000506020000020004" pitchFamily="2" charset="0"/>
                <a:cs typeface="Calibri"/>
              </a:rPr>
              <a:t>Electric</a:t>
            </a:r>
            <a:r>
              <a:rPr sz="2000" spc="-35" dirty="0">
                <a:solidFill>
                  <a:schemeClr val="bg1"/>
                </a:solidFill>
                <a:latin typeface="Arboria-Bold" panose="02000506020000020004" pitchFamily="2" charset="0"/>
                <a:cs typeface="Calibri"/>
              </a:rPr>
              <a:t> </a:t>
            </a:r>
            <a:r>
              <a:rPr sz="2000" spc="-15" dirty="0">
                <a:solidFill>
                  <a:schemeClr val="bg1"/>
                </a:solidFill>
                <a:latin typeface="Arboria-Bold" panose="02000506020000020004" pitchFamily="2" charset="0"/>
                <a:cs typeface="Calibri"/>
              </a:rPr>
              <a:t>Vehicles</a:t>
            </a:r>
            <a:endParaRPr sz="2000" dirty="0">
              <a:solidFill>
                <a:schemeClr val="bg1"/>
              </a:solidFill>
              <a:latin typeface="Arboria-Bold" panose="02000506020000020004" pitchFamily="2" charset="0"/>
              <a:cs typeface="Calibri"/>
            </a:endParaRPr>
          </a:p>
        </p:txBody>
      </p:sp>
      <p:sp>
        <p:nvSpPr>
          <p:cNvPr id="8" name="object 9">
            <a:extLst>
              <a:ext uri="{FF2B5EF4-FFF2-40B4-BE49-F238E27FC236}">
                <a16:creationId xmlns:a16="http://schemas.microsoft.com/office/drawing/2014/main" id="{E86D5EA3-8A87-4231-83B8-195E7409EC4B}"/>
              </a:ext>
            </a:extLst>
          </p:cNvPr>
          <p:cNvSpPr txBox="1"/>
          <p:nvPr/>
        </p:nvSpPr>
        <p:spPr>
          <a:xfrm>
            <a:off x="7074434" y="85725"/>
            <a:ext cx="5114846" cy="320601"/>
          </a:xfrm>
          <a:prstGeom prst="rect">
            <a:avLst/>
          </a:prstGeom>
          <a:solidFill>
            <a:schemeClr val="tx1"/>
          </a:solidFill>
          <a:ln>
            <a:solidFill>
              <a:schemeClr val="tx1"/>
            </a:solidFill>
          </a:ln>
        </p:spPr>
        <p:txBody>
          <a:bodyPr vert="horz" wrap="square" lIns="0" tIns="12700" rIns="0" bIns="0" rtlCol="0">
            <a:spAutoFit/>
          </a:bodyPr>
          <a:lstStyle/>
          <a:p>
            <a:pPr marL="12700" marR="5080" indent="71120">
              <a:lnSpc>
                <a:spcPct val="100000"/>
              </a:lnSpc>
              <a:spcBef>
                <a:spcPts val="100"/>
              </a:spcBef>
            </a:pPr>
            <a:r>
              <a:rPr lang="en-US" sz="2000" spc="-5" dirty="0">
                <a:solidFill>
                  <a:schemeClr val="bg1"/>
                </a:solidFill>
                <a:latin typeface="Arboria-Bold" panose="02000506020000020004" pitchFamily="2" charset="0"/>
                <a:cs typeface="Calibri"/>
              </a:rPr>
              <a:t>Passenger and Cargo Vans</a:t>
            </a:r>
          </a:p>
        </p:txBody>
      </p:sp>
      <p:sp>
        <p:nvSpPr>
          <p:cNvPr id="9" name="object 9">
            <a:extLst>
              <a:ext uri="{FF2B5EF4-FFF2-40B4-BE49-F238E27FC236}">
                <a16:creationId xmlns:a16="http://schemas.microsoft.com/office/drawing/2014/main" id="{E51E9EF7-5330-4FD2-B6F5-6FA6F6CF68D2}"/>
              </a:ext>
            </a:extLst>
          </p:cNvPr>
          <p:cNvSpPr txBox="1"/>
          <p:nvPr/>
        </p:nvSpPr>
        <p:spPr>
          <a:xfrm>
            <a:off x="5501401" y="6267451"/>
            <a:ext cx="6687879" cy="325080"/>
          </a:xfrm>
          <a:prstGeom prst="rect">
            <a:avLst/>
          </a:prstGeom>
          <a:solidFill>
            <a:schemeClr val="tx1"/>
          </a:solidFill>
          <a:ln>
            <a:solidFill>
              <a:schemeClr val="tx1"/>
            </a:solidFill>
          </a:ln>
        </p:spPr>
        <p:txBody>
          <a:bodyPr vert="horz" wrap="square" lIns="0" tIns="12700" rIns="0" bIns="0" rtlCol="0">
            <a:spAutoFit/>
          </a:bodyPr>
          <a:lstStyle/>
          <a:p>
            <a:pPr marL="12700" marR="5080" indent="71120">
              <a:lnSpc>
                <a:spcPct val="100000"/>
              </a:lnSpc>
              <a:spcBef>
                <a:spcPts val="100"/>
              </a:spcBef>
            </a:pPr>
            <a:r>
              <a:rPr lang="en-US" sz="2000" spc="-5" dirty="0">
                <a:solidFill>
                  <a:schemeClr val="bg1"/>
                </a:solidFill>
                <a:latin typeface="Arboria-Bold" panose="02000506020000020004" pitchFamily="2" charset="0"/>
                <a:cs typeface="Calibri"/>
              </a:rPr>
              <a:t>Stretch SUV and F</a:t>
            </a:r>
            <a:r>
              <a:rPr lang="en-US" altLang="zh-CN" sz="2000" spc="-5" dirty="0">
                <a:solidFill>
                  <a:schemeClr val="bg1"/>
                </a:solidFill>
                <a:latin typeface="Arboria-Bold" panose="02000506020000020004" pitchFamily="2" charset="0"/>
                <a:cs typeface="Calibri"/>
              </a:rPr>
              <a:t>our-</a:t>
            </a:r>
            <a:r>
              <a:rPr lang="en-US" sz="2000" spc="-5" dirty="0">
                <a:solidFill>
                  <a:schemeClr val="bg1"/>
                </a:solidFill>
                <a:latin typeface="Arboria-Bold" panose="02000506020000020004" pitchFamily="2" charset="0"/>
                <a:cs typeface="Calibri"/>
              </a:rPr>
              <a:t>Door Pickup Truck</a:t>
            </a:r>
          </a:p>
        </p:txBody>
      </p:sp>
    </p:spTree>
    <p:extLst>
      <p:ext uri="{BB962C8B-B14F-4D97-AF65-F5344CB8AC3E}">
        <p14:creationId xmlns:p14="http://schemas.microsoft.com/office/powerpoint/2010/main" val="404195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911B607-0142-49D1-BFEC-E27C381DA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89" t="5298" b="11295"/>
          <a:stretch/>
        </p:blipFill>
        <p:spPr>
          <a:xfrm>
            <a:off x="1" y="-29816"/>
            <a:ext cx="5252876" cy="3469437"/>
          </a:xfrm>
          <a:prstGeom prst="rect">
            <a:avLst/>
          </a:prstGeom>
        </p:spPr>
      </p:pic>
      <p:sp>
        <p:nvSpPr>
          <p:cNvPr id="9" name="矩形 8">
            <a:extLst>
              <a:ext uri="{FF2B5EF4-FFF2-40B4-BE49-F238E27FC236}">
                <a16:creationId xmlns:a16="http://schemas.microsoft.com/office/drawing/2014/main" id="{D51A5893-95D9-4F3E-94C4-F71E3BA2EFE5}"/>
              </a:ext>
            </a:extLst>
          </p:cNvPr>
          <p:cNvSpPr/>
          <p:nvPr/>
        </p:nvSpPr>
        <p:spPr>
          <a:xfrm>
            <a:off x="5510196" y="185370"/>
            <a:ext cx="6886445" cy="769441"/>
          </a:xfrm>
          <a:prstGeom prst="rect">
            <a:avLst/>
          </a:prstGeom>
        </p:spPr>
        <p:txBody>
          <a:bodyPr wrap="square">
            <a:spAutoFit/>
          </a:bodyPr>
          <a:lstStyle/>
          <a:p>
            <a:pPr marL="90805">
              <a:lnSpc>
                <a:spcPct val="100000"/>
              </a:lnSpc>
              <a:spcBef>
                <a:spcPts val="180"/>
              </a:spcBef>
            </a:pPr>
            <a:r>
              <a:rPr lang="en-US" altLang="zh-CN" sz="4400" spc="-10" dirty="0">
                <a:ea typeface="微软雅黑 Light" panose="020B0502040204020203" pitchFamily="34" charset="-122"/>
                <a:cs typeface="Calibri"/>
              </a:rPr>
              <a:t>Rollout Schedule</a:t>
            </a:r>
          </a:p>
        </p:txBody>
      </p:sp>
      <p:graphicFrame>
        <p:nvGraphicFramePr>
          <p:cNvPr id="12" name="表格 11">
            <a:extLst>
              <a:ext uri="{FF2B5EF4-FFF2-40B4-BE49-F238E27FC236}">
                <a16:creationId xmlns:a16="http://schemas.microsoft.com/office/drawing/2014/main" id="{5E3A4FDB-8855-42D4-ADC7-BE110281C026}"/>
              </a:ext>
            </a:extLst>
          </p:cNvPr>
          <p:cNvGraphicFramePr>
            <a:graphicFrameLocks noGrp="1"/>
          </p:cNvGraphicFramePr>
          <p:nvPr>
            <p:extLst>
              <p:ext uri="{D42A27DB-BD31-4B8C-83A1-F6EECF244321}">
                <p14:modId xmlns:p14="http://schemas.microsoft.com/office/powerpoint/2010/main" val="2855752328"/>
              </p:ext>
            </p:extLst>
          </p:nvPr>
        </p:nvGraphicFramePr>
        <p:xfrm>
          <a:off x="5510196" y="3318311"/>
          <a:ext cx="6433218" cy="3281603"/>
        </p:xfrm>
        <a:graphic>
          <a:graphicData uri="http://schemas.openxmlformats.org/drawingml/2006/table">
            <a:tbl>
              <a:tblPr firstRow="1" firstCol="1" bandRow="1">
                <a:tableStyleId>{7E9639D4-E3E2-4D34-9284-5A2195B3D0D7}</a:tableStyleId>
              </a:tblPr>
              <a:tblGrid>
                <a:gridCol w="2144406">
                  <a:extLst>
                    <a:ext uri="{9D8B030D-6E8A-4147-A177-3AD203B41FA5}">
                      <a16:colId xmlns:a16="http://schemas.microsoft.com/office/drawing/2014/main" val="3092265554"/>
                    </a:ext>
                  </a:extLst>
                </a:gridCol>
                <a:gridCol w="2144406">
                  <a:extLst>
                    <a:ext uri="{9D8B030D-6E8A-4147-A177-3AD203B41FA5}">
                      <a16:colId xmlns:a16="http://schemas.microsoft.com/office/drawing/2014/main" val="4172978286"/>
                    </a:ext>
                  </a:extLst>
                </a:gridCol>
                <a:gridCol w="2144406">
                  <a:extLst>
                    <a:ext uri="{9D8B030D-6E8A-4147-A177-3AD203B41FA5}">
                      <a16:colId xmlns:a16="http://schemas.microsoft.com/office/drawing/2014/main" val="110324887"/>
                    </a:ext>
                  </a:extLst>
                </a:gridCol>
              </a:tblGrid>
              <a:tr h="381240">
                <a:tc>
                  <a:txBody>
                    <a:bodyPr/>
                    <a:lstStyle/>
                    <a:p>
                      <a:pPr marL="72000" algn="l">
                        <a:lnSpc>
                          <a:spcPct val="107000"/>
                        </a:lnSpc>
                        <a:spcAft>
                          <a:spcPts val="0"/>
                        </a:spcAft>
                      </a:pPr>
                      <a:r>
                        <a:rPr lang="en-US" altLang="zh-CN" sz="1600" b="1" dirty="0">
                          <a:effectLst/>
                          <a:latin typeface="Arboria-Bold" panose="02000506020000020004"/>
                          <a:ea typeface="微软雅黑 Light" panose="020B0502040204020203" pitchFamily="34" charset="-122"/>
                          <a:cs typeface="+mn-cs"/>
                        </a:rPr>
                        <a:t>Vehicle</a:t>
                      </a:r>
                      <a:endParaRPr 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tc>
                  <a:txBody>
                    <a:bodyPr/>
                    <a:lstStyle/>
                    <a:p>
                      <a:pPr marL="72000" algn="l">
                        <a:lnSpc>
                          <a:spcPct val="107000"/>
                        </a:lnSpc>
                        <a:spcAft>
                          <a:spcPts val="0"/>
                        </a:spcAft>
                      </a:pPr>
                      <a:r>
                        <a:rPr lang="en-US" altLang="zh-CN" sz="1600" b="1" dirty="0">
                          <a:effectLst/>
                          <a:latin typeface="Arboria-Bold" panose="02000506020000020004"/>
                          <a:ea typeface="微软雅黑 Light" panose="020B0502040204020203" pitchFamily="34" charset="-122"/>
                          <a:cs typeface="+mn-cs"/>
                        </a:rPr>
                        <a:t>Certification</a:t>
                      </a:r>
                      <a:endParaRPr 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tc>
                  <a:txBody>
                    <a:bodyPr/>
                    <a:lstStyle/>
                    <a:p>
                      <a:pPr marL="72000" algn="l">
                        <a:lnSpc>
                          <a:spcPct val="107000"/>
                        </a:lnSpc>
                        <a:spcAft>
                          <a:spcPts val="0"/>
                        </a:spcAft>
                      </a:pPr>
                      <a:r>
                        <a:rPr lang="en-US" altLang="zh-CN" sz="1600" b="1" dirty="0">
                          <a:effectLst/>
                          <a:latin typeface="Arboria-Bold" panose="02000506020000020004"/>
                          <a:ea typeface="微软雅黑 Light" panose="020B0502040204020203" pitchFamily="34" charset="-122"/>
                          <a:cs typeface="+mn-cs"/>
                        </a:rPr>
                        <a:t>Delivery</a:t>
                      </a:r>
                      <a:r>
                        <a:rPr lang="en-US" altLang="zh-CN" sz="1600" b="1" baseline="0" dirty="0">
                          <a:effectLst/>
                          <a:latin typeface="Arboria-Bold" panose="02000506020000020004"/>
                          <a:ea typeface="微软雅黑 Light" panose="020B0502040204020203" pitchFamily="34" charset="-122"/>
                          <a:cs typeface="+mn-cs"/>
                        </a:rPr>
                        <a:t> Date</a:t>
                      </a:r>
                      <a:endParaRPr 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24770626"/>
                  </a:ext>
                </a:extLst>
              </a:tr>
              <a:tr h="381240">
                <a:tc>
                  <a:txBody>
                    <a:bodyPr/>
                    <a:lstStyle/>
                    <a:p>
                      <a:pPr marL="72000" algn="l">
                        <a:lnSpc>
                          <a:spcPct val="107000"/>
                        </a:lnSpc>
                        <a:spcAft>
                          <a:spcPts val="0"/>
                        </a:spcAft>
                      </a:pPr>
                      <a:r>
                        <a:rPr lang="en-US" altLang="zh-CN" sz="1600" b="1" kern="1200" dirty="0">
                          <a:solidFill>
                            <a:schemeClr val="tx1"/>
                          </a:solidFill>
                          <a:effectLst/>
                          <a:latin typeface="Arboria-Bold" panose="02000506020000020004"/>
                          <a:ea typeface="微软雅黑 Light" panose="020B0502040204020203" pitchFamily="34" charset="-122"/>
                          <a:cs typeface="+mn-cs"/>
                        </a:rPr>
                        <a:t>NEVs</a:t>
                      </a:r>
                      <a:endParaRPr lang="zh-CN" altLang="en-US" sz="1600" b="1" kern="1200" dirty="0">
                        <a:solidFill>
                          <a:schemeClr val="tx1"/>
                        </a:solidFill>
                        <a:effectLst/>
                        <a:latin typeface="Arboria-Bold" panose="02000506020000020004"/>
                        <a:ea typeface="微软雅黑 Light" panose="020B0502040204020203" pitchFamily="34" charset="-122"/>
                        <a:cs typeface="+mn-cs"/>
                      </a:endParaRPr>
                    </a:p>
                  </a:txBody>
                  <a:tcPr marL="68580" marR="68580" marT="0" marB="0" anchor="ctr"/>
                </a:tc>
                <a:tc>
                  <a:txBody>
                    <a:bodyPr/>
                    <a:lstStyle/>
                    <a:p>
                      <a:pPr marL="72000" algn="l">
                        <a:lnSpc>
                          <a:spcPct val="107000"/>
                        </a:lnSpc>
                        <a:spcAft>
                          <a:spcPts val="0"/>
                        </a:spcAft>
                      </a:pPr>
                      <a:r>
                        <a:rPr lang="en-US" sz="1600" b="1" dirty="0">
                          <a:effectLst/>
                          <a:latin typeface="Arboria-Bold" panose="02000506020000020004"/>
                          <a:ea typeface="微软雅黑 Light" panose="020B0502040204020203" pitchFamily="34" charset="-122"/>
                        </a:rPr>
                        <a:t> 4 Months</a:t>
                      </a:r>
                      <a:endParaRPr 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tc>
                  <a:txBody>
                    <a:bodyPr/>
                    <a:lstStyle/>
                    <a:p>
                      <a:pPr marL="72000" algn="l">
                        <a:lnSpc>
                          <a:spcPct val="107000"/>
                        </a:lnSpc>
                        <a:spcAft>
                          <a:spcPts val="0"/>
                        </a:spcAft>
                      </a:pPr>
                      <a:r>
                        <a:rPr lang="en-US" sz="1600" b="1" dirty="0">
                          <a:effectLst/>
                          <a:latin typeface="Arboria-Bold" panose="02000506020000020004"/>
                          <a:ea typeface="微软雅黑 Light" panose="020B0502040204020203" pitchFamily="34" charset="-122"/>
                        </a:rPr>
                        <a:t>2017</a:t>
                      </a:r>
                      <a:r>
                        <a:rPr lang="zh-CN" altLang="en-US" sz="1600" b="1" baseline="0" dirty="0">
                          <a:effectLst/>
                          <a:latin typeface="Arboria-Bold" panose="02000506020000020004"/>
                          <a:ea typeface="微软雅黑 Light" panose="020B0502040204020203" pitchFamily="34" charset="-122"/>
                        </a:rPr>
                        <a:t> </a:t>
                      </a:r>
                      <a:r>
                        <a:rPr lang="en-US" altLang="zh-CN" sz="1600" b="1" baseline="0" dirty="0">
                          <a:effectLst/>
                          <a:latin typeface="Arboria-Bold" panose="02000506020000020004"/>
                          <a:ea typeface="微软雅黑 Light" panose="020B0502040204020203" pitchFamily="34" charset="-122"/>
                        </a:rPr>
                        <a:t>Q4</a:t>
                      </a:r>
                      <a:endParaRPr 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45698040"/>
                  </a:ext>
                </a:extLst>
              </a:tr>
              <a:tr h="381240">
                <a:tc>
                  <a:txBody>
                    <a:bodyPr/>
                    <a:lstStyle/>
                    <a:p>
                      <a:pPr marL="72000" algn="l">
                        <a:lnSpc>
                          <a:spcPct val="107000"/>
                        </a:lnSpc>
                        <a:spcAft>
                          <a:spcPts val="0"/>
                        </a:spcAft>
                      </a:pPr>
                      <a:r>
                        <a:rPr lang="en-US" sz="1600" b="1" dirty="0">
                          <a:effectLst/>
                          <a:latin typeface="Arboria-Bold" panose="02000506020000020004"/>
                          <a:ea typeface="微软雅黑 Light" panose="020B0502040204020203" pitchFamily="34" charset="-122"/>
                        </a:rPr>
                        <a:t>14</a:t>
                      </a:r>
                      <a:r>
                        <a:rPr lang="en-US" sz="1600" b="1" baseline="0" dirty="0">
                          <a:effectLst/>
                          <a:latin typeface="Arboria-Bold" panose="02000506020000020004"/>
                          <a:ea typeface="微软雅黑 Light" panose="020B0502040204020203" pitchFamily="34" charset="-122"/>
                        </a:rPr>
                        <a:t> Seat Van</a:t>
                      </a:r>
                      <a:endParaRPr lang="en-US" altLang="zh-CN" sz="1600" b="1" dirty="0">
                        <a:effectLst/>
                        <a:latin typeface="Arboria-Bold" panose="02000506020000020004"/>
                        <a:ea typeface="微软雅黑 Light" panose="020B0502040204020203" pitchFamily="34" charset="-122"/>
                      </a:endParaRPr>
                    </a:p>
                  </a:txBody>
                  <a:tcPr marL="68580" marR="68580" marT="0" marB="0" anchor="ctr"/>
                </a:tc>
                <a:tc>
                  <a:txBody>
                    <a:bodyPr/>
                    <a:lstStyle/>
                    <a:p>
                      <a:pPr marL="72000" algn="l">
                        <a:lnSpc>
                          <a:spcPct val="107000"/>
                        </a:lnSpc>
                        <a:spcAft>
                          <a:spcPts val="0"/>
                        </a:spcAft>
                      </a:pPr>
                      <a:r>
                        <a:rPr lang="en-US" sz="1600" b="1" baseline="0" dirty="0">
                          <a:effectLst/>
                          <a:latin typeface="Arboria-Bold" panose="02000506020000020004"/>
                          <a:ea typeface="微软雅黑 Light" panose="020B0502040204020203" pitchFamily="34" charset="-122"/>
                        </a:rPr>
                        <a:t> 9 Months</a:t>
                      </a:r>
                      <a:endParaRPr 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tc>
                  <a:txBody>
                    <a:bodyPr/>
                    <a:lstStyle/>
                    <a:p>
                      <a:pPr marL="72000" algn="l">
                        <a:lnSpc>
                          <a:spcPct val="107000"/>
                        </a:lnSpc>
                        <a:spcAft>
                          <a:spcPts val="0"/>
                        </a:spcAft>
                      </a:pPr>
                      <a:r>
                        <a:rPr lang="en-US" sz="1600" b="1" dirty="0">
                          <a:effectLst/>
                          <a:latin typeface="Arboria-Bold" panose="02000506020000020004"/>
                          <a:ea typeface="微软雅黑 Light" panose="020B0502040204020203" pitchFamily="34" charset="-122"/>
                        </a:rPr>
                        <a:t>2018</a:t>
                      </a:r>
                      <a:r>
                        <a:rPr lang="zh-CN" altLang="en-US" sz="1600" b="1" baseline="0" dirty="0">
                          <a:effectLst/>
                          <a:latin typeface="Arboria-Bold" panose="02000506020000020004"/>
                          <a:ea typeface="微软雅黑 Light" panose="020B0502040204020203" pitchFamily="34" charset="-122"/>
                        </a:rPr>
                        <a:t> </a:t>
                      </a:r>
                      <a:r>
                        <a:rPr lang="en-US" altLang="zh-CN" sz="1600" b="1" baseline="0" dirty="0">
                          <a:effectLst/>
                          <a:latin typeface="Arboria-Bold" panose="02000506020000020004"/>
                          <a:ea typeface="微软雅黑 Light" panose="020B0502040204020203" pitchFamily="34" charset="-122"/>
                        </a:rPr>
                        <a:t>Q3</a:t>
                      </a:r>
                      <a:endParaRPr 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67794593"/>
                  </a:ext>
                </a:extLst>
              </a:tr>
              <a:tr h="612923">
                <a:tc>
                  <a:txBody>
                    <a:bodyPr/>
                    <a:lstStyle/>
                    <a:p>
                      <a:pPr marL="72000" algn="l">
                        <a:lnSpc>
                          <a:spcPct val="107000"/>
                        </a:lnSpc>
                        <a:spcAft>
                          <a:spcPts val="0"/>
                        </a:spcAft>
                      </a:pPr>
                      <a:r>
                        <a:rPr lang="en-US" altLang="zh-CN" sz="1600" b="1" baseline="0" dirty="0">
                          <a:effectLst/>
                          <a:latin typeface="Arboria-Bold" panose="02000506020000020004"/>
                          <a:ea typeface="微软雅黑 Light" panose="020B0502040204020203" pitchFamily="34" charset="-122"/>
                        </a:rPr>
                        <a:t>6 and 8 Door</a:t>
                      </a:r>
                    </a:p>
                    <a:p>
                      <a:pPr marL="72000" algn="l">
                        <a:lnSpc>
                          <a:spcPct val="107000"/>
                        </a:lnSpc>
                        <a:spcAft>
                          <a:spcPts val="0"/>
                        </a:spcAft>
                      </a:pPr>
                      <a:r>
                        <a:rPr lang="en-US" altLang="zh-CN" sz="1600" b="1" baseline="0" dirty="0">
                          <a:effectLst/>
                          <a:latin typeface="Arboria-Bold" panose="02000506020000020004"/>
                          <a:ea typeface="微软雅黑 Light" panose="020B0502040204020203" pitchFamily="34" charset="-122"/>
                        </a:rPr>
                        <a:t>SUV</a:t>
                      </a:r>
                    </a:p>
                  </a:txBody>
                  <a:tcPr marL="68580" marR="68580" marT="0" marB="0" anchor="ctr"/>
                </a:tc>
                <a:tc>
                  <a:txBody>
                    <a:bodyPr/>
                    <a:lstStyle/>
                    <a:p>
                      <a:pPr marL="72000" algn="l">
                        <a:lnSpc>
                          <a:spcPct val="107000"/>
                        </a:lnSpc>
                        <a:spcAft>
                          <a:spcPts val="0"/>
                        </a:spcAft>
                      </a:pPr>
                      <a:r>
                        <a:rPr lang="en-US" altLang="zh-CN" sz="1600" b="1" dirty="0">
                          <a:effectLst/>
                          <a:latin typeface="Arboria-Bold" panose="02000506020000020004"/>
                          <a:ea typeface="微软雅黑 Light" panose="020B0502040204020203" pitchFamily="34" charset="-122"/>
                        </a:rPr>
                        <a:t> 9 Months</a:t>
                      </a:r>
                      <a:endParaRPr 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tc>
                  <a:txBody>
                    <a:bodyPr/>
                    <a:lstStyle/>
                    <a:p>
                      <a:pPr marL="72000" algn="l">
                        <a:lnSpc>
                          <a:spcPct val="107000"/>
                        </a:lnSpc>
                        <a:spcAft>
                          <a:spcPts val="0"/>
                        </a:spcAft>
                      </a:pPr>
                      <a:r>
                        <a:rPr lang="en-US" altLang="zh-CN" sz="1600" b="1" dirty="0">
                          <a:effectLst/>
                          <a:latin typeface="Arboria-Bold" panose="02000506020000020004"/>
                          <a:ea typeface="微软雅黑 Light" panose="020B0502040204020203" pitchFamily="34" charset="-122"/>
                        </a:rPr>
                        <a:t>2018</a:t>
                      </a:r>
                      <a:r>
                        <a:rPr lang="zh-CN" altLang="en-US" sz="1600" b="1" baseline="0" dirty="0">
                          <a:effectLst/>
                          <a:latin typeface="Arboria-Bold" panose="02000506020000020004"/>
                          <a:ea typeface="微软雅黑 Light" panose="020B0502040204020203" pitchFamily="34" charset="-122"/>
                        </a:rPr>
                        <a:t> </a:t>
                      </a:r>
                      <a:r>
                        <a:rPr lang="en-US" altLang="zh-CN" sz="1600" b="1" baseline="0" dirty="0">
                          <a:effectLst/>
                          <a:latin typeface="Arboria-Bold" panose="02000506020000020004"/>
                          <a:ea typeface="微软雅黑 Light" panose="020B0502040204020203" pitchFamily="34" charset="-122"/>
                        </a:rPr>
                        <a:t>Q3</a:t>
                      </a:r>
                      <a:endParaRPr lang="zh-CN" alt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837750630"/>
                  </a:ext>
                </a:extLst>
              </a:tr>
              <a:tr h="381240">
                <a:tc>
                  <a:txBody>
                    <a:bodyPr/>
                    <a:lstStyle/>
                    <a:p>
                      <a:pPr marL="72000" algn="l">
                        <a:lnSpc>
                          <a:spcPct val="107000"/>
                        </a:lnSpc>
                        <a:spcAft>
                          <a:spcPts val="0"/>
                        </a:spcAft>
                      </a:pPr>
                      <a:r>
                        <a:rPr lang="en-US" altLang="zh-CN" sz="1600" b="1" dirty="0">
                          <a:effectLst/>
                          <a:latin typeface="Arboria-Bold" panose="02000506020000020004"/>
                          <a:ea typeface="微软雅黑 Light" panose="020B0502040204020203" pitchFamily="34" charset="-122"/>
                          <a:cs typeface="+mn-cs"/>
                        </a:rPr>
                        <a:t>Cargo</a:t>
                      </a:r>
                      <a:r>
                        <a:rPr lang="en-US" altLang="zh-CN" sz="1600" b="1" baseline="0" dirty="0">
                          <a:effectLst/>
                          <a:latin typeface="Arboria-Bold" panose="02000506020000020004"/>
                          <a:ea typeface="微软雅黑 Light" panose="020B0502040204020203" pitchFamily="34" charset="-122"/>
                          <a:cs typeface="+mn-cs"/>
                        </a:rPr>
                        <a:t> Van</a:t>
                      </a:r>
                      <a:endParaRPr 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tc>
                  <a:txBody>
                    <a:bodyPr/>
                    <a:lstStyle/>
                    <a:p>
                      <a:pPr marL="72000" algn="l">
                        <a:lnSpc>
                          <a:spcPct val="107000"/>
                        </a:lnSpc>
                        <a:spcAft>
                          <a:spcPts val="0"/>
                        </a:spcAft>
                      </a:pPr>
                      <a:r>
                        <a:rPr lang="en-US" sz="1600" b="1" dirty="0">
                          <a:effectLst/>
                          <a:latin typeface="Arboria-Bold" panose="02000506020000020004"/>
                          <a:ea typeface="微软雅黑 Light" panose="020B0502040204020203" pitchFamily="34" charset="-122"/>
                        </a:rPr>
                        <a:t> 9 </a:t>
                      </a:r>
                      <a:r>
                        <a:rPr lang="en-US" sz="1600" b="1" baseline="0" dirty="0">
                          <a:effectLst/>
                          <a:latin typeface="Arboria-Bold" panose="02000506020000020004"/>
                          <a:ea typeface="微软雅黑 Light" panose="020B0502040204020203" pitchFamily="34" charset="-122"/>
                        </a:rPr>
                        <a:t>Months</a:t>
                      </a:r>
                      <a:endParaRPr 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tc>
                  <a:txBody>
                    <a:bodyPr/>
                    <a:lstStyle/>
                    <a:p>
                      <a:pPr marL="72000" algn="l">
                        <a:lnSpc>
                          <a:spcPct val="107000"/>
                        </a:lnSpc>
                        <a:spcAft>
                          <a:spcPts val="0"/>
                        </a:spcAft>
                      </a:pPr>
                      <a:r>
                        <a:rPr lang="en-US" altLang="zh-CN" sz="1600" b="1" dirty="0">
                          <a:effectLst/>
                          <a:latin typeface="Arboria-Bold" panose="02000506020000020004"/>
                          <a:ea typeface="微软雅黑 Light" panose="020B0502040204020203" pitchFamily="34" charset="-122"/>
                        </a:rPr>
                        <a:t>2018</a:t>
                      </a:r>
                      <a:r>
                        <a:rPr lang="zh-CN" altLang="en-US" sz="1600" b="1" baseline="0" dirty="0">
                          <a:effectLst/>
                          <a:latin typeface="Arboria-Bold" panose="02000506020000020004"/>
                          <a:ea typeface="微软雅黑 Light" panose="020B0502040204020203" pitchFamily="34" charset="-122"/>
                        </a:rPr>
                        <a:t> </a:t>
                      </a:r>
                      <a:r>
                        <a:rPr lang="en-US" altLang="zh-CN" sz="1600" b="1" baseline="0" dirty="0">
                          <a:effectLst/>
                          <a:latin typeface="Arboria-Bold" panose="02000506020000020004"/>
                          <a:ea typeface="微软雅黑 Light" panose="020B0502040204020203" pitchFamily="34" charset="-122"/>
                        </a:rPr>
                        <a:t>Q3</a:t>
                      </a:r>
                      <a:endParaRPr lang="zh-CN" alt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686656722"/>
                  </a:ext>
                </a:extLst>
              </a:tr>
              <a:tr h="381240">
                <a:tc>
                  <a:txBody>
                    <a:bodyPr/>
                    <a:lstStyle/>
                    <a:p>
                      <a:pPr marL="72000" algn="l">
                        <a:lnSpc>
                          <a:spcPct val="107000"/>
                        </a:lnSpc>
                        <a:spcAft>
                          <a:spcPts val="0"/>
                        </a:spcAft>
                      </a:pPr>
                      <a:r>
                        <a:rPr lang="en-US" altLang="zh-CN" sz="1600" b="1" dirty="0">
                          <a:effectLst/>
                          <a:latin typeface="Arboria-Bold" panose="02000506020000020004"/>
                          <a:ea typeface="微软雅黑 Light" panose="020B0502040204020203" pitchFamily="34" charset="-122"/>
                          <a:cs typeface="Times New Roman" panose="02020603050405020304" pitchFamily="18" charset="0"/>
                        </a:rPr>
                        <a:t>Pick Up Truck</a:t>
                      </a:r>
                      <a:endParaRPr 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tc>
                  <a:txBody>
                    <a:bodyPr/>
                    <a:lstStyle/>
                    <a:p>
                      <a:pPr marL="72000" algn="l">
                        <a:lnSpc>
                          <a:spcPct val="107000"/>
                        </a:lnSpc>
                        <a:spcAft>
                          <a:spcPts val="0"/>
                        </a:spcAft>
                      </a:pPr>
                      <a:r>
                        <a:rPr lang="en-US" sz="1600" b="1" baseline="0" dirty="0">
                          <a:effectLst/>
                          <a:latin typeface="Arboria-Bold" panose="02000506020000020004"/>
                          <a:ea typeface="微软雅黑 Light" panose="020B0502040204020203" pitchFamily="34" charset="-122"/>
                        </a:rPr>
                        <a:t> 9</a:t>
                      </a:r>
                      <a:r>
                        <a:rPr lang="en-US" altLang="zh-CN" sz="1600" b="1" dirty="0">
                          <a:effectLst/>
                          <a:latin typeface="Arboria-Bold" panose="02000506020000020004"/>
                          <a:ea typeface="微软雅黑 Light" panose="020B0502040204020203" pitchFamily="34" charset="-122"/>
                        </a:rPr>
                        <a:t> Months</a:t>
                      </a:r>
                      <a:endParaRPr 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tc>
                  <a:txBody>
                    <a:bodyPr/>
                    <a:lstStyle/>
                    <a:p>
                      <a:pPr marL="72000" algn="l">
                        <a:lnSpc>
                          <a:spcPct val="107000"/>
                        </a:lnSpc>
                        <a:spcAft>
                          <a:spcPts val="0"/>
                        </a:spcAft>
                      </a:pPr>
                      <a:r>
                        <a:rPr lang="en-US" altLang="zh-CN" sz="1600" b="1" dirty="0">
                          <a:effectLst/>
                          <a:latin typeface="Arboria-Bold" panose="02000506020000020004"/>
                          <a:ea typeface="微软雅黑 Light" panose="020B0502040204020203" pitchFamily="34" charset="-122"/>
                        </a:rPr>
                        <a:t>2018</a:t>
                      </a:r>
                      <a:r>
                        <a:rPr lang="en-US" altLang="zh-CN" sz="1600" b="1" baseline="0" dirty="0">
                          <a:effectLst/>
                          <a:latin typeface="Arboria-Bold" panose="02000506020000020004"/>
                          <a:ea typeface="微软雅黑 Light" panose="020B0502040204020203" pitchFamily="34" charset="-122"/>
                        </a:rPr>
                        <a:t> Q3</a:t>
                      </a:r>
                      <a:endParaRPr lang="zh-CN" alt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03712280"/>
                  </a:ext>
                </a:extLst>
              </a:tr>
              <a:tr h="381240">
                <a:tc>
                  <a:txBody>
                    <a:bodyPr/>
                    <a:lstStyle/>
                    <a:p>
                      <a:pPr marL="72000" algn="l">
                        <a:lnSpc>
                          <a:spcPct val="107000"/>
                        </a:lnSpc>
                        <a:spcAft>
                          <a:spcPts val="0"/>
                        </a:spcAft>
                      </a:pPr>
                      <a:r>
                        <a:rPr lang="en-US" sz="1600" b="1" dirty="0">
                          <a:effectLst/>
                          <a:latin typeface="Arboria-Bold" panose="02000506020000020004"/>
                          <a:ea typeface="微软雅黑 Light" panose="020B0502040204020203" pitchFamily="34" charset="-122"/>
                        </a:rPr>
                        <a:t>SUV</a:t>
                      </a:r>
                      <a:endParaRPr 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tc>
                  <a:txBody>
                    <a:bodyPr/>
                    <a:lstStyle/>
                    <a:p>
                      <a:pPr marL="72000" algn="l">
                        <a:lnSpc>
                          <a:spcPct val="107000"/>
                        </a:lnSpc>
                        <a:spcAft>
                          <a:spcPts val="0"/>
                        </a:spcAft>
                      </a:pPr>
                      <a:r>
                        <a:rPr lang="en-US" altLang="zh-CN" sz="1600" b="1" dirty="0">
                          <a:effectLst/>
                          <a:latin typeface="Arboria-Bold" panose="02000506020000020004"/>
                          <a:ea typeface="微软雅黑 Light" panose="020B0502040204020203" pitchFamily="34" charset="-122"/>
                        </a:rPr>
                        <a:t> 9</a:t>
                      </a:r>
                      <a:r>
                        <a:rPr lang="zh-CN" altLang="en-US" sz="1600" b="1" baseline="0" dirty="0">
                          <a:effectLst/>
                          <a:latin typeface="Arboria-Bold" panose="02000506020000020004"/>
                          <a:ea typeface="微软雅黑 Light" panose="020B0502040204020203" pitchFamily="34" charset="-122"/>
                        </a:rPr>
                        <a:t> </a:t>
                      </a:r>
                      <a:r>
                        <a:rPr lang="en-US" altLang="zh-CN" sz="1600" b="1" baseline="0" dirty="0">
                          <a:effectLst/>
                          <a:latin typeface="Arboria-Bold" panose="02000506020000020004"/>
                          <a:ea typeface="微软雅黑 Light" panose="020B0502040204020203" pitchFamily="34" charset="-122"/>
                        </a:rPr>
                        <a:t>Months</a:t>
                      </a:r>
                      <a:endParaRPr 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tc>
                  <a:txBody>
                    <a:bodyPr/>
                    <a:lstStyle/>
                    <a:p>
                      <a:pPr marL="72000" algn="l">
                        <a:lnSpc>
                          <a:spcPct val="107000"/>
                        </a:lnSpc>
                        <a:spcAft>
                          <a:spcPts val="0"/>
                        </a:spcAft>
                      </a:pPr>
                      <a:r>
                        <a:rPr lang="en-US" altLang="zh-CN" sz="1600" b="1" dirty="0">
                          <a:effectLst/>
                          <a:latin typeface="Arboria-Bold" panose="02000506020000020004"/>
                          <a:ea typeface="微软雅黑 Light" panose="020B0502040204020203" pitchFamily="34" charset="-122"/>
                        </a:rPr>
                        <a:t>2018</a:t>
                      </a:r>
                      <a:r>
                        <a:rPr lang="zh-CN" altLang="en-US" sz="1600" b="1" baseline="0" dirty="0">
                          <a:effectLst/>
                          <a:latin typeface="Arboria-Bold" panose="02000506020000020004"/>
                          <a:ea typeface="微软雅黑 Light" panose="020B0502040204020203" pitchFamily="34" charset="-122"/>
                        </a:rPr>
                        <a:t> </a:t>
                      </a:r>
                      <a:r>
                        <a:rPr lang="en-US" altLang="zh-CN" sz="1600" b="1" baseline="0" dirty="0">
                          <a:effectLst/>
                          <a:latin typeface="Arboria-Bold" panose="02000506020000020004"/>
                          <a:ea typeface="微软雅黑 Light" panose="020B0502040204020203" pitchFamily="34" charset="-122"/>
                        </a:rPr>
                        <a:t>Q3</a:t>
                      </a:r>
                      <a:endParaRPr lang="zh-CN" alt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9186720"/>
                  </a:ext>
                </a:extLst>
              </a:tr>
              <a:tr h="381240">
                <a:tc>
                  <a:txBody>
                    <a:bodyPr/>
                    <a:lstStyle/>
                    <a:p>
                      <a:pPr marL="72000" algn="l">
                        <a:lnSpc>
                          <a:spcPct val="107000"/>
                        </a:lnSpc>
                        <a:spcAft>
                          <a:spcPts val="0"/>
                        </a:spcAft>
                      </a:pPr>
                      <a:r>
                        <a:rPr lang="en-US" altLang="zh-CN" sz="1600" b="1" dirty="0">
                          <a:effectLst/>
                          <a:latin typeface="Arboria-Bold" panose="02000506020000020004"/>
                          <a:ea typeface="微软雅黑 Light" panose="020B0502040204020203" pitchFamily="34" charset="-122"/>
                          <a:cs typeface="+mn-cs"/>
                        </a:rPr>
                        <a:t>Sedan</a:t>
                      </a:r>
                      <a:endParaRPr 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tc>
                  <a:txBody>
                    <a:bodyPr/>
                    <a:lstStyle/>
                    <a:p>
                      <a:pPr marL="72000" algn="l">
                        <a:lnSpc>
                          <a:spcPct val="107000"/>
                        </a:lnSpc>
                        <a:spcAft>
                          <a:spcPts val="0"/>
                        </a:spcAft>
                      </a:pPr>
                      <a:r>
                        <a:rPr lang="en-US" sz="1600" b="1" dirty="0">
                          <a:effectLst/>
                          <a:latin typeface="Arboria-Bold" panose="02000506020000020004"/>
                          <a:ea typeface="微软雅黑 Light" panose="020B0502040204020203" pitchFamily="34" charset="-122"/>
                        </a:rPr>
                        <a:t>20</a:t>
                      </a:r>
                      <a:r>
                        <a:rPr lang="en-US" sz="1600" b="1" baseline="0" dirty="0">
                          <a:effectLst/>
                          <a:latin typeface="Arboria-Bold" panose="02000506020000020004"/>
                          <a:ea typeface="微软雅黑 Light" panose="020B0502040204020203" pitchFamily="34" charset="-122"/>
                        </a:rPr>
                        <a:t> Months</a:t>
                      </a:r>
                      <a:endParaRPr 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tc>
                  <a:txBody>
                    <a:bodyPr/>
                    <a:lstStyle/>
                    <a:p>
                      <a:pPr marL="72000" algn="l">
                        <a:lnSpc>
                          <a:spcPct val="107000"/>
                        </a:lnSpc>
                        <a:spcAft>
                          <a:spcPts val="0"/>
                        </a:spcAft>
                      </a:pPr>
                      <a:r>
                        <a:rPr lang="en-US" altLang="zh-CN" sz="1600" b="1" dirty="0">
                          <a:effectLst/>
                          <a:latin typeface="Arboria-Bold" panose="02000506020000020004"/>
                          <a:ea typeface="微软雅黑 Light" panose="020B0502040204020203" pitchFamily="34" charset="-122"/>
                        </a:rPr>
                        <a:t>2019</a:t>
                      </a:r>
                      <a:r>
                        <a:rPr lang="zh-CN" altLang="en-US" sz="1600" b="1" baseline="0" dirty="0">
                          <a:effectLst/>
                          <a:latin typeface="Arboria-Bold" panose="02000506020000020004"/>
                          <a:ea typeface="微软雅黑 Light" panose="020B0502040204020203" pitchFamily="34" charset="-122"/>
                        </a:rPr>
                        <a:t> </a:t>
                      </a:r>
                      <a:r>
                        <a:rPr lang="en-US" altLang="zh-CN" sz="1600" b="1" baseline="0" dirty="0">
                          <a:effectLst/>
                          <a:latin typeface="Arboria-Bold" panose="02000506020000020004"/>
                          <a:ea typeface="微软雅黑 Light" panose="020B0502040204020203" pitchFamily="34" charset="-122"/>
                        </a:rPr>
                        <a:t>Q4</a:t>
                      </a:r>
                      <a:endParaRPr lang="zh-CN" altLang="zh-CN" sz="1600" b="1" dirty="0">
                        <a:effectLst/>
                        <a:latin typeface="Arboria-Bold" panose="02000506020000020004"/>
                        <a:ea typeface="微软雅黑 Light" panose="020B0502040204020203"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36168943"/>
                  </a:ext>
                </a:extLst>
              </a:tr>
            </a:tbl>
          </a:graphicData>
        </a:graphic>
      </p:graphicFrame>
      <p:grpSp>
        <p:nvGrpSpPr>
          <p:cNvPr id="11" name="组合 10">
            <a:extLst>
              <a:ext uri="{FF2B5EF4-FFF2-40B4-BE49-F238E27FC236}">
                <a16:creationId xmlns:a16="http://schemas.microsoft.com/office/drawing/2014/main" id="{2B2110CB-01FC-4359-993D-97AC0C54A4D2}"/>
              </a:ext>
            </a:extLst>
          </p:cNvPr>
          <p:cNvGrpSpPr/>
          <p:nvPr/>
        </p:nvGrpSpPr>
        <p:grpSpPr>
          <a:xfrm>
            <a:off x="5566584" y="1015835"/>
            <a:ext cx="6275537" cy="2144948"/>
            <a:chOff x="5610593" y="1070904"/>
            <a:chExt cx="6218303" cy="2125386"/>
          </a:xfrm>
        </p:grpSpPr>
        <p:pic>
          <p:nvPicPr>
            <p:cNvPr id="14" name="图片 13" descr="图片包含 汽车, 道路, 运输, 户外&#10;&#10;已生成极高可信度的说明">
              <a:extLst>
                <a:ext uri="{FF2B5EF4-FFF2-40B4-BE49-F238E27FC236}">
                  <a16:creationId xmlns:a16="http://schemas.microsoft.com/office/drawing/2014/main" id="{FDA1FBC7-0D6C-46D5-A022-9134A3C92A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0629" y="2340415"/>
              <a:ext cx="1233673" cy="855875"/>
            </a:xfrm>
            <a:prstGeom prst="rect">
              <a:avLst/>
            </a:prstGeom>
          </p:spPr>
        </p:pic>
        <p:pic>
          <p:nvPicPr>
            <p:cNvPr id="16" name="图片 15" descr="图片包含 汽车, 户外, 天空, 道路&#10;&#10;已生成极高可信度的说明">
              <a:extLst>
                <a:ext uri="{FF2B5EF4-FFF2-40B4-BE49-F238E27FC236}">
                  <a16:creationId xmlns:a16="http://schemas.microsoft.com/office/drawing/2014/main" id="{B2F58224-6D80-4380-91D8-7C422A9E2A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78" t="12256" r="3452" b="6211"/>
            <a:stretch/>
          </p:blipFill>
          <p:spPr>
            <a:xfrm>
              <a:off x="10475885" y="1231542"/>
              <a:ext cx="1353011" cy="874873"/>
            </a:xfrm>
            <a:prstGeom prst="rect">
              <a:avLst/>
            </a:prstGeom>
          </p:spPr>
        </p:pic>
        <p:pic>
          <p:nvPicPr>
            <p:cNvPr id="18" name="图片 17" descr="图片包含 汽车, 道路, 天空, 户外&#10;&#10;已生成极高可信度的说明">
              <a:extLst>
                <a:ext uri="{FF2B5EF4-FFF2-40B4-BE49-F238E27FC236}">
                  <a16:creationId xmlns:a16="http://schemas.microsoft.com/office/drawing/2014/main" id="{2374AB71-D9FB-4B13-A17A-F872DE80B6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450" b="-1714"/>
            <a:stretch/>
          </p:blipFill>
          <p:spPr>
            <a:xfrm flipH="1">
              <a:off x="10447214" y="2342637"/>
              <a:ext cx="1381681" cy="850272"/>
            </a:xfrm>
            <a:prstGeom prst="rect">
              <a:avLst/>
            </a:prstGeom>
          </p:spPr>
        </p:pic>
        <p:pic>
          <p:nvPicPr>
            <p:cNvPr id="19" name="Picture 3">
              <a:extLst>
                <a:ext uri="{FF2B5EF4-FFF2-40B4-BE49-F238E27FC236}">
                  <a16:creationId xmlns:a16="http://schemas.microsoft.com/office/drawing/2014/main" id="{ABDAF405-3A4D-4F12-B1C6-81A9F48A4F7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37" t="3626" r="5457" b="8689"/>
            <a:stretch/>
          </p:blipFill>
          <p:spPr>
            <a:xfrm flipH="1">
              <a:off x="7039126" y="2340415"/>
              <a:ext cx="1702867" cy="848393"/>
            </a:xfrm>
            <a:prstGeom prst="rect">
              <a:avLst/>
            </a:prstGeom>
          </p:spPr>
        </p:pic>
        <p:pic>
          <p:nvPicPr>
            <p:cNvPr id="20" name="图片 19" descr="图片包含 运输, 建筑物, 巴士, 户外&#10;&#10;已生成极高可信度的说明">
              <a:extLst>
                <a:ext uri="{FF2B5EF4-FFF2-40B4-BE49-F238E27FC236}">
                  <a16:creationId xmlns:a16="http://schemas.microsoft.com/office/drawing/2014/main" id="{3CEC36F8-00A6-4CD7-BF00-3FC2DA01EF0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7265"/>
            <a:stretch/>
          </p:blipFill>
          <p:spPr>
            <a:xfrm flipH="1">
              <a:off x="7045472" y="1231541"/>
              <a:ext cx="1517997" cy="905919"/>
            </a:xfrm>
            <a:prstGeom prst="rect">
              <a:avLst/>
            </a:prstGeom>
          </p:spPr>
        </p:pic>
        <p:pic>
          <p:nvPicPr>
            <p:cNvPr id="21" name="图片 20">
              <a:extLst>
                <a:ext uri="{FF2B5EF4-FFF2-40B4-BE49-F238E27FC236}">
                  <a16:creationId xmlns:a16="http://schemas.microsoft.com/office/drawing/2014/main" id="{7C98888B-2AFF-430B-9833-78093A612E8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0593" y="1070904"/>
              <a:ext cx="1413609" cy="1091294"/>
            </a:xfrm>
            <a:prstGeom prst="rect">
              <a:avLst/>
            </a:prstGeom>
          </p:spPr>
        </p:pic>
        <p:sp>
          <p:nvSpPr>
            <p:cNvPr id="22" name="矩形 21">
              <a:extLst>
                <a:ext uri="{FF2B5EF4-FFF2-40B4-BE49-F238E27FC236}">
                  <a16:creationId xmlns:a16="http://schemas.microsoft.com/office/drawing/2014/main" id="{FDBE9C06-A475-487C-A8DC-5A4BB3214C3B}"/>
                </a:ext>
              </a:extLst>
            </p:cNvPr>
            <p:cNvSpPr/>
            <p:nvPr/>
          </p:nvSpPr>
          <p:spPr>
            <a:xfrm>
              <a:off x="5721461" y="1800176"/>
              <a:ext cx="593046" cy="3034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altLang="zh-CN" sz="1400" b="1" dirty="0">
                  <a:latin typeface="Arboria-Bold" panose="02000506020000020004" pitchFamily="2" charset="0"/>
                  <a:ea typeface="微软雅黑 Light" panose="020B0502040204020203" pitchFamily="34" charset="-122"/>
                </a:rPr>
                <a:t>NEVs</a:t>
              </a:r>
            </a:p>
          </p:txBody>
        </p:sp>
        <p:sp>
          <p:nvSpPr>
            <p:cNvPr id="23" name="矩形 22">
              <a:extLst>
                <a:ext uri="{FF2B5EF4-FFF2-40B4-BE49-F238E27FC236}">
                  <a16:creationId xmlns:a16="http://schemas.microsoft.com/office/drawing/2014/main" id="{B911701D-347D-4DB9-A59E-796DBBD2D10F}"/>
                </a:ext>
              </a:extLst>
            </p:cNvPr>
            <p:cNvSpPr/>
            <p:nvPr/>
          </p:nvSpPr>
          <p:spPr>
            <a:xfrm>
              <a:off x="7041689" y="1803119"/>
              <a:ext cx="1238154" cy="307777"/>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altLang="zh-CN" sz="1400" b="1" dirty="0">
                  <a:latin typeface="Arboria-Bold" panose="02000506020000020004" pitchFamily="2" charset="0"/>
                  <a:ea typeface="微软雅黑 Light" panose="020B0502040204020203" pitchFamily="34" charset="-122"/>
                </a:rPr>
                <a:t>14</a:t>
              </a:r>
              <a:r>
                <a:rPr lang="zh-CN" altLang="en-US" sz="1400" b="1" dirty="0">
                  <a:latin typeface="Arboria-Bold" panose="02000506020000020004" pitchFamily="2" charset="0"/>
                  <a:ea typeface="微软雅黑 Light" panose="020B0502040204020203" pitchFamily="34" charset="-122"/>
                </a:rPr>
                <a:t> </a:t>
              </a:r>
              <a:r>
                <a:rPr lang="en-US" altLang="zh-CN" sz="1400" b="1" dirty="0">
                  <a:latin typeface="Arboria-Bold" panose="02000506020000020004" pitchFamily="2" charset="0"/>
                  <a:ea typeface="微软雅黑 Light" panose="020B0502040204020203" pitchFamily="34" charset="-122"/>
                </a:rPr>
                <a:t>Seat Van</a:t>
              </a:r>
            </a:p>
          </p:txBody>
        </p:sp>
        <p:sp>
          <p:nvSpPr>
            <p:cNvPr id="24" name="矩形 23">
              <a:extLst>
                <a:ext uri="{FF2B5EF4-FFF2-40B4-BE49-F238E27FC236}">
                  <a16:creationId xmlns:a16="http://schemas.microsoft.com/office/drawing/2014/main" id="{C5C62FD1-F328-43E7-9F81-C17B56D646C9}"/>
                </a:ext>
              </a:extLst>
            </p:cNvPr>
            <p:cNvSpPr/>
            <p:nvPr/>
          </p:nvSpPr>
          <p:spPr>
            <a:xfrm>
              <a:off x="5733508" y="2881031"/>
              <a:ext cx="986448" cy="307777"/>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altLang="zh-CN" sz="1400" b="1" dirty="0">
                  <a:latin typeface="Arboria-Bold" panose="02000506020000020004" pitchFamily="2" charset="0"/>
                  <a:ea typeface="微软雅黑 Light" panose="020B0502040204020203" pitchFamily="34" charset="-122"/>
                </a:rPr>
                <a:t>Cargo Van</a:t>
              </a:r>
            </a:p>
          </p:txBody>
        </p:sp>
        <p:sp>
          <p:nvSpPr>
            <p:cNvPr id="25" name="矩形 24">
              <a:extLst>
                <a:ext uri="{FF2B5EF4-FFF2-40B4-BE49-F238E27FC236}">
                  <a16:creationId xmlns:a16="http://schemas.microsoft.com/office/drawing/2014/main" id="{0CD9FD3B-38AA-4232-A066-E8D2F0459DD3}"/>
                </a:ext>
              </a:extLst>
            </p:cNvPr>
            <p:cNvSpPr/>
            <p:nvPr/>
          </p:nvSpPr>
          <p:spPr>
            <a:xfrm>
              <a:off x="10447215" y="2874253"/>
              <a:ext cx="619787" cy="30497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altLang="zh-CN" sz="1400" b="1" dirty="0">
                  <a:latin typeface="Arboria-Bold" panose="02000506020000020004" pitchFamily="2" charset="0"/>
                  <a:ea typeface="微软雅黑 Light" panose="020B0502040204020203" pitchFamily="34" charset="-122"/>
                </a:rPr>
                <a:t>Sedan</a:t>
              </a:r>
            </a:p>
          </p:txBody>
        </p:sp>
        <p:sp>
          <p:nvSpPr>
            <p:cNvPr id="26" name="矩形 25">
              <a:extLst>
                <a:ext uri="{FF2B5EF4-FFF2-40B4-BE49-F238E27FC236}">
                  <a16:creationId xmlns:a16="http://schemas.microsoft.com/office/drawing/2014/main" id="{639147B3-407D-4D0E-A4D0-0D186D81FD8B}"/>
                </a:ext>
              </a:extLst>
            </p:cNvPr>
            <p:cNvSpPr/>
            <p:nvPr/>
          </p:nvSpPr>
          <p:spPr>
            <a:xfrm>
              <a:off x="10475884" y="1798638"/>
              <a:ext cx="1148656" cy="30497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altLang="zh-CN" sz="1400" b="1" dirty="0">
                  <a:latin typeface="Arboria-Bold" panose="02000506020000020004" pitchFamily="2" charset="0"/>
                  <a:ea typeface="微软雅黑 Light" panose="020B0502040204020203" pitchFamily="34" charset="-122"/>
                </a:rPr>
                <a:t>Pick Up Truck</a:t>
              </a:r>
            </a:p>
          </p:txBody>
        </p:sp>
        <p:sp>
          <p:nvSpPr>
            <p:cNvPr id="27" name="Rectangle 6">
              <a:extLst>
                <a:ext uri="{FF2B5EF4-FFF2-40B4-BE49-F238E27FC236}">
                  <a16:creationId xmlns:a16="http://schemas.microsoft.com/office/drawing/2014/main" id="{2DF1C2FE-7747-412B-8CEE-53E57AB45743}"/>
                </a:ext>
              </a:extLst>
            </p:cNvPr>
            <p:cNvSpPr/>
            <p:nvPr/>
          </p:nvSpPr>
          <p:spPr>
            <a:xfrm>
              <a:off x="7024202" y="2930141"/>
              <a:ext cx="1161696" cy="2586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latin typeface="Arboria-Bold" panose="02000506020000020004" pitchFamily="2" charset="0"/>
                  <a:ea typeface="微软雅黑 Light" panose="020B0502040204020203" pitchFamily="34" charset="-122"/>
                </a:rPr>
                <a:t>Six Door SUV</a:t>
              </a:r>
            </a:p>
          </p:txBody>
        </p:sp>
        <p:pic>
          <p:nvPicPr>
            <p:cNvPr id="28" name="图片 2">
              <a:extLst>
                <a:ext uri="{FF2B5EF4-FFF2-40B4-BE49-F238E27FC236}">
                  <a16:creationId xmlns:a16="http://schemas.microsoft.com/office/drawing/2014/main" id="{8D756A74-78C2-4C2F-94C0-895CA8CB9ED7}"/>
                </a:ext>
              </a:extLst>
            </p:cNvPr>
            <p:cNvPicPr>
              <a:picLocks noChangeAspect="1"/>
            </p:cNvPicPr>
            <p:nvPr/>
          </p:nvPicPr>
          <p:blipFill>
            <a:blip r:embed="rId9"/>
            <a:stretch>
              <a:fillRect/>
            </a:stretch>
          </p:blipFill>
          <p:spPr>
            <a:xfrm>
              <a:off x="8668243" y="1224316"/>
              <a:ext cx="1702867" cy="886580"/>
            </a:xfrm>
            <a:prstGeom prst="rect">
              <a:avLst/>
            </a:prstGeom>
            <a:noFill/>
            <a:ln w="9525">
              <a:noFill/>
            </a:ln>
          </p:spPr>
        </p:pic>
        <p:sp>
          <p:nvSpPr>
            <p:cNvPr id="29" name="TextBox 3">
              <a:extLst>
                <a:ext uri="{FF2B5EF4-FFF2-40B4-BE49-F238E27FC236}">
                  <a16:creationId xmlns:a16="http://schemas.microsoft.com/office/drawing/2014/main" id="{BB573183-647F-4304-8215-11DDD652F20E}"/>
                </a:ext>
              </a:extLst>
            </p:cNvPr>
            <p:cNvSpPr txBox="1"/>
            <p:nvPr/>
          </p:nvSpPr>
          <p:spPr>
            <a:xfrm>
              <a:off x="8668243" y="1796870"/>
              <a:ext cx="1255641" cy="31455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b="1" dirty="0">
                  <a:solidFill>
                    <a:schemeClr val="bg1"/>
                  </a:solidFill>
                  <a:latin typeface="Arboria-Bold" panose="02000506020000020004" pitchFamily="2" charset="0"/>
                  <a:ea typeface="微软雅黑 Light" panose="020B0502040204020203" pitchFamily="34" charset="-122"/>
                </a:rPr>
                <a:t>Four Door SUV</a:t>
              </a:r>
            </a:p>
          </p:txBody>
        </p:sp>
        <p:pic>
          <p:nvPicPr>
            <p:cNvPr id="30" name="Picture 26">
              <a:extLst>
                <a:ext uri="{FF2B5EF4-FFF2-40B4-BE49-F238E27FC236}">
                  <a16:creationId xmlns:a16="http://schemas.microsoft.com/office/drawing/2014/main" id="{B6CFF9DF-A954-4D22-9CF3-BF7423E1778E}"/>
                </a:ext>
              </a:extLst>
            </p:cNvPr>
            <p:cNvPicPr/>
            <p:nvPr/>
          </p:nvPicPr>
          <p:blipFill rotWithShape="1">
            <a:blip r:embed="rId10" cstate="print">
              <a:extLst>
                <a:ext uri="{28A0092B-C50C-407E-A947-70E740481C1C}">
                  <a14:useLocalDpi xmlns:a14="http://schemas.microsoft.com/office/drawing/2010/main" val="0"/>
                </a:ext>
              </a:extLst>
            </a:blip>
            <a:srcRect b="16160"/>
            <a:stretch/>
          </p:blipFill>
          <p:spPr bwMode="auto">
            <a:xfrm>
              <a:off x="8814742" y="2338289"/>
              <a:ext cx="1515140" cy="850519"/>
            </a:xfrm>
            <a:prstGeom prst="rect">
              <a:avLst/>
            </a:prstGeom>
            <a:noFill/>
            <a:ln>
              <a:noFill/>
            </a:ln>
          </p:spPr>
        </p:pic>
        <p:sp>
          <p:nvSpPr>
            <p:cNvPr id="31" name="TextBox 9">
              <a:extLst>
                <a:ext uri="{FF2B5EF4-FFF2-40B4-BE49-F238E27FC236}">
                  <a16:creationId xmlns:a16="http://schemas.microsoft.com/office/drawing/2014/main" id="{89F67743-269F-4A71-808A-1939B75CEA7C}"/>
                </a:ext>
              </a:extLst>
            </p:cNvPr>
            <p:cNvSpPr txBox="1"/>
            <p:nvPr/>
          </p:nvSpPr>
          <p:spPr>
            <a:xfrm>
              <a:off x="8814741" y="2874254"/>
              <a:ext cx="1398126" cy="31455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b="1" dirty="0">
                  <a:solidFill>
                    <a:schemeClr val="bg1"/>
                  </a:solidFill>
                  <a:latin typeface="Arboria-Bold" panose="02000506020000020004" pitchFamily="2" charset="0"/>
                  <a:ea typeface="微软雅黑 Light" panose="020B0502040204020203" pitchFamily="34" charset="-122"/>
                </a:rPr>
                <a:t>HD Six Door SUV</a:t>
              </a:r>
            </a:p>
          </p:txBody>
        </p:sp>
      </p:grpSp>
      <p:pic>
        <p:nvPicPr>
          <p:cNvPr id="10" name="图片 9" descr="图片包含 道路, 户外, 天空, 卡车&#10;&#10;已生成极高可信度的说明">
            <a:extLst>
              <a:ext uri="{FF2B5EF4-FFF2-40B4-BE49-F238E27FC236}">
                <a16:creationId xmlns:a16="http://schemas.microsoft.com/office/drawing/2014/main" id="{C54C52C7-1543-46E8-810A-10441F67EFF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5847"/>
          <a:stretch/>
        </p:blipFill>
        <p:spPr>
          <a:xfrm>
            <a:off x="1" y="3439622"/>
            <a:ext cx="5252876" cy="3418378"/>
          </a:xfrm>
          <a:prstGeom prst="rect">
            <a:avLst/>
          </a:prstGeom>
        </p:spPr>
      </p:pic>
      <p:sp>
        <p:nvSpPr>
          <p:cNvPr id="13" name="object 9">
            <a:extLst>
              <a:ext uri="{FF2B5EF4-FFF2-40B4-BE49-F238E27FC236}">
                <a16:creationId xmlns:a16="http://schemas.microsoft.com/office/drawing/2014/main" id="{E4B7D5B3-1843-4618-89B3-82FFFD6158B6}"/>
              </a:ext>
            </a:extLst>
          </p:cNvPr>
          <p:cNvSpPr txBox="1"/>
          <p:nvPr/>
        </p:nvSpPr>
        <p:spPr>
          <a:xfrm>
            <a:off x="357717" y="2943225"/>
            <a:ext cx="4895160" cy="320601"/>
          </a:xfrm>
          <a:prstGeom prst="rect">
            <a:avLst/>
          </a:prstGeom>
          <a:solidFill>
            <a:schemeClr val="tx1"/>
          </a:solidFill>
          <a:ln>
            <a:solidFill>
              <a:schemeClr val="tx1"/>
            </a:solidFill>
          </a:ln>
        </p:spPr>
        <p:txBody>
          <a:bodyPr vert="horz" wrap="square" lIns="0" tIns="12700" rIns="0" bIns="0" rtlCol="0">
            <a:spAutoFit/>
          </a:bodyPr>
          <a:lstStyle/>
          <a:p>
            <a:pPr marL="12700" marR="5080" indent="71120">
              <a:lnSpc>
                <a:spcPct val="100000"/>
              </a:lnSpc>
              <a:spcBef>
                <a:spcPts val="100"/>
              </a:spcBef>
            </a:pPr>
            <a:r>
              <a:rPr lang="en-US" sz="2000" spc="-5" dirty="0">
                <a:solidFill>
                  <a:schemeClr val="bg1"/>
                </a:solidFill>
                <a:latin typeface="Arboria-Bold" panose="02000506020000020004" pitchFamily="2" charset="0"/>
                <a:cs typeface="Calibri"/>
              </a:rPr>
              <a:t>Heavy Duty SUVs and Pickup Truck</a:t>
            </a:r>
          </a:p>
        </p:txBody>
      </p:sp>
    </p:spTree>
    <p:extLst>
      <p:ext uri="{BB962C8B-B14F-4D97-AF65-F5344CB8AC3E}">
        <p14:creationId xmlns:p14="http://schemas.microsoft.com/office/powerpoint/2010/main" val="1222454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道路, 建筑物, 室内&#10;&#10;已生成极高可信度的说明">
            <a:extLst>
              <a:ext uri="{FF2B5EF4-FFF2-40B4-BE49-F238E27FC236}">
                <a16:creationId xmlns:a16="http://schemas.microsoft.com/office/drawing/2014/main" id="{9C475B52-FF71-449A-990B-3D1D54DDF644}"/>
              </a:ext>
            </a:extLst>
          </p:cNvPr>
          <p:cNvPicPr>
            <a:picLocks noChangeAspect="1"/>
          </p:cNvPicPr>
          <p:nvPr/>
        </p:nvPicPr>
        <p:blipFill rotWithShape="1">
          <a:blip r:embed="rId2">
            <a:extLst>
              <a:ext uri="{28A0092B-C50C-407E-A947-70E740481C1C}">
                <a14:useLocalDpi xmlns:a14="http://schemas.microsoft.com/office/drawing/2010/main" val="0"/>
              </a:ext>
            </a:extLst>
          </a:blip>
          <a:srcRect t="14783" b="150"/>
          <a:stretch/>
        </p:blipFill>
        <p:spPr>
          <a:xfrm>
            <a:off x="0" y="-54583"/>
            <a:ext cx="12192000" cy="6912583"/>
          </a:xfrm>
          <a:prstGeom prst="rect">
            <a:avLst/>
          </a:prstGeom>
        </p:spPr>
      </p:pic>
      <p:sp>
        <p:nvSpPr>
          <p:cNvPr id="18" name="矩形 17">
            <a:extLst>
              <a:ext uri="{FF2B5EF4-FFF2-40B4-BE49-F238E27FC236}">
                <a16:creationId xmlns:a16="http://schemas.microsoft.com/office/drawing/2014/main" id="{801689A6-8F2F-46BC-A2F7-95AE0FC8BBE7}"/>
              </a:ext>
            </a:extLst>
          </p:cNvPr>
          <p:cNvSpPr/>
          <p:nvPr/>
        </p:nvSpPr>
        <p:spPr>
          <a:xfrm>
            <a:off x="20" y="-54583"/>
            <a:ext cx="12191980" cy="6912583"/>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9">
            <a:extLst>
              <a:ext uri="{FF2B5EF4-FFF2-40B4-BE49-F238E27FC236}">
                <a16:creationId xmlns:a16="http://schemas.microsoft.com/office/drawing/2014/main" id="{1C6C475D-B9B1-4748-925A-08F81B9AD17D}"/>
              </a:ext>
            </a:extLst>
          </p:cNvPr>
          <p:cNvSpPr/>
          <p:nvPr/>
        </p:nvSpPr>
        <p:spPr>
          <a:xfrm>
            <a:off x="569231" y="509953"/>
            <a:ext cx="10150016" cy="1107996"/>
          </a:xfrm>
          <a:prstGeom prst="rect">
            <a:avLst/>
          </a:prstGeom>
        </p:spPr>
        <p:txBody>
          <a:bodyPr wrap="square">
            <a:spAutoFit/>
          </a:bodyPr>
          <a:lstStyle/>
          <a:p>
            <a:pPr lvl="0">
              <a:defRPr/>
            </a:pPr>
            <a:r>
              <a:rPr lang="en-US" altLang="zh-CN" sz="6600" dirty="0">
                <a:solidFill>
                  <a:prstClr val="white"/>
                </a:solidFill>
                <a:latin typeface="Arboria-Bold" panose="02000506020000020004" pitchFamily="2" charset="0"/>
              </a:rPr>
              <a:t>Green4U’s Racing Initiative</a:t>
            </a:r>
            <a:endParaRPr kumimoji="0" lang="en-US" altLang="zh-CN" sz="66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endParaRPr>
          </a:p>
        </p:txBody>
      </p:sp>
      <p:sp>
        <p:nvSpPr>
          <p:cNvPr id="7" name="矩形 6">
            <a:extLst>
              <a:ext uri="{FF2B5EF4-FFF2-40B4-BE49-F238E27FC236}">
                <a16:creationId xmlns:a16="http://schemas.microsoft.com/office/drawing/2014/main" id="{374CD577-5094-4EC7-936D-FF704CC96AEA}"/>
              </a:ext>
            </a:extLst>
          </p:cNvPr>
          <p:cNvSpPr/>
          <p:nvPr/>
        </p:nvSpPr>
        <p:spPr>
          <a:xfrm>
            <a:off x="569231" y="3649157"/>
            <a:ext cx="4689906" cy="1646605"/>
          </a:xfrm>
          <a:prstGeom prst="rect">
            <a:avLst/>
          </a:prstGeom>
        </p:spPr>
        <p:txBody>
          <a:bodyPr wrap="square">
            <a:spAutoFit/>
          </a:bodyPr>
          <a:lstStyle/>
          <a:p>
            <a:pPr lvl="0" defTabSz="1828165">
              <a:spcAft>
                <a:spcPts val="600"/>
              </a:spcAft>
            </a:pPr>
            <a:r>
              <a:rPr lang="en-US" altLang="zh-CN" sz="4000" kern="0" dirty="0">
                <a:solidFill>
                  <a:srgbClr val="37FF96"/>
                </a:solidFill>
                <a:latin typeface="Arboria-Book" panose="02000506020000020004" pitchFamily="2" charset="0"/>
                <a:ea typeface="微软雅黑 Light" panose="020B0502040204020203" pitchFamily="34" charset="-122"/>
                <a:cs typeface="Lato Regular"/>
              </a:rPr>
              <a:t>24 Hours of Le Mans</a:t>
            </a:r>
            <a:endParaRPr lang="zh-CN" altLang="en-US" sz="4000" kern="0" dirty="0">
              <a:solidFill>
                <a:srgbClr val="37FF96"/>
              </a:solidFill>
              <a:latin typeface="Arboria-Book" panose="02000506020000020004" pitchFamily="2" charset="0"/>
              <a:ea typeface="微软雅黑 Light" panose="020B0502040204020203" pitchFamily="34" charset="-122"/>
              <a:cs typeface="Lato Regular"/>
            </a:endParaRPr>
          </a:p>
          <a:p>
            <a:pPr lvl="0" defTabSz="1828165"/>
            <a:r>
              <a:rPr lang="en-US" altLang="zh-CN" sz="2800" kern="0" dirty="0">
                <a:solidFill>
                  <a:schemeClr val="bg1"/>
                </a:solidFill>
                <a:latin typeface="Arboria-Book" panose="02000506020000020004" pitchFamily="2" charset="0"/>
                <a:ea typeface="微软雅黑 Light" panose="020B0502040204020203" pitchFamily="34" charset="-122"/>
                <a:cs typeface="Lato Regular"/>
              </a:rPr>
              <a:t>Contender for 2019 Garage 56</a:t>
            </a:r>
          </a:p>
          <a:p>
            <a:pPr lvl="0" defTabSz="1828165"/>
            <a:endParaRPr lang="en-US" altLang="zh-CN" sz="2800" b="1" kern="0" dirty="0">
              <a:solidFill>
                <a:schemeClr val="bg1"/>
              </a:solidFill>
              <a:latin typeface="Arboria-Book" panose="02000506020000020004" pitchFamily="2" charset="0"/>
              <a:ea typeface="微软雅黑 Light" panose="020B0502040204020203" pitchFamily="34" charset="-122"/>
              <a:cs typeface="Lato Regular"/>
            </a:endParaRPr>
          </a:p>
        </p:txBody>
      </p:sp>
      <p:sp>
        <p:nvSpPr>
          <p:cNvPr id="12" name="矩形 11">
            <a:extLst>
              <a:ext uri="{FF2B5EF4-FFF2-40B4-BE49-F238E27FC236}">
                <a16:creationId xmlns:a16="http://schemas.microsoft.com/office/drawing/2014/main" id="{3CAAA9E8-55C7-4F7C-822F-6791A31222F8}"/>
              </a:ext>
            </a:extLst>
          </p:cNvPr>
          <p:cNvSpPr/>
          <p:nvPr/>
        </p:nvSpPr>
        <p:spPr>
          <a:xfrm>
            <a:off x="4609429" y="4398477"/>
            <a:ext cx="3661396" cy="307777"/>
          </a:xfrm>
          <a:prstGeom prst="rect">
            <a:avLst/>
          </a:prstGeom>
        </p:spPr>
        <p:txBody>
          <a:bodyPr wrap="square">
            <a:spAutoFit/>
          </a:bodyPr>
          <a:lstStyle/>
          <a:p>
            <a:pPr lvl="0" defTabSz="1828165">
              <a:spcAft>
                <a:spcPts val="600"/>
              </a:spcAft>
            </a:pPr>
            <a:endParaRPr lang="zh-CN" altLang="en-US" sz="1400" b="1" kern="0" dirty="0">
              <a:solidFill>
                <a:schemeClr val="bg1"/>
              </a:solidFill>
              <a:latin typeface="Arboria-Book" panose="02000506020000020004" pitchFamily="2" charset="0"/>
              <a:ea typeface="微软雅黑 Light" panose="020B0502040204020203" pitchFamily="34" charset="-122"/>
              <a:cs typeface="Lato Regular"/>
            </a:endParaRPr>
          </a:p>
        </p:txBody>
      </p:sp>
      <p:sp>
        <p:nvSpPr>
          <p:cNvPr id="13" name="矩形 12">
            <a:extLst>
              <a:ext uri="{FF2B5EF4-FFF2-40B4-BE49-F238E27FC236}">
                <a16:creationId xmlns:a16="http://schemas.microsoft.com/office/drawing/2014/main" id="{28493259-4538-48E1-87DE-8CA2935E9ADF}"/>
              </a:ext>
            </a:extLst>
          </p:cNvPr>
          <p:cNvSpPr/>
          <p:nvPr/>
        </p:nvSpPr>
        <p:spPr>
          <a:xfrm>
            <a:off x="8229375" y="4398477"/>
            <a:ext cx="3533135" cy="307777"/>
          </a:xfrm>
          <a:prstGeom prst="rect">
            <a:avLst/>
          </a:prstGeom>
        </p:spPr>
        <p:txBody>
          <a:bodyPr wrap="square">
            <a:spAutoFit/>
          </a:bodyPr>
          <a:lstStyle/>
          <a:p>
            <a:pPr lvl="0" defTabSz="1828165">
              <a:spcAft>
                <a:spcPts val="600"/>
              </a:spcAft>
            </a:pPr>
            <a:endParaRPr lang="zh-CN" altLang="en-US" sz="1400" b="1" kern="0" dirty="0">
              <a:solidFill>
                <a:schemeClr val="bg1"/>
              </a:solidFill>
              <a:latin typeface="Arboria-Book" panose="02000506020000020004" pitchFamily="2" charset="0"/>
              <a:ea typeface="微软雅黑 Light" panose="020B0502040204020203" pitchFamily="34" charset="-122"/>
              <a:cs typeface="Lato Regular"/>
            </a:endParaRPr>
          </a:p>
        </p:txBody>
      </p:sp>
      <p:sp>
        <p:nvSpPr>
          <p:cNvPr id="8" name="文本框 7">
            <a:extLst>
              <a:ext uri="{FF2B5EF4-FFF2-40B4-BE49-F238E27FC236}">
                <a16:creationId xmlns:a16="http://schemas.microsoft.com/office/drawing/2014/main" id="{46BB7CFA-BA80-43BF-8878-B7C2FC923832}"/>
              </a:ext>
            </a:extLst>
          </p:cNvPr>
          <p:cNvSpPr txBox="1"/>
          <p:nvPr/>
        </p:nvSpPr>
        <p:spPr>
          <a:xfrm>
            <a:off x="569231" y="4807426"/>
            <a:ext cx="6260194" cy="1323439"/>
          </a:xfrm>
          <a:prstGeom prst="rect">
            <a:avLst/>
          </a:prstGeom>
          <a:noFill/>
        </p:spPr>
        <p:txBody>
          <a:bodyPr wrap="square" rtlCol="0">
            <a:spAutoFit/>
          </a:bodyPr>
          <a:lstStyle/>
          <a:p>
            <a:pPr marL="180000" lvl="0" indent="-180000" defTabSz="1828165">
              <a:buFont typeface="Arial" panose="020B0604020202020204" pitchFamily="34" charset="0"/>
              <a:buChar char="•"/>
            </a:pPr>
            <a:r>
              <a:rPr lang="en-US" sz="2000" kern="0" dirty="0">
                <a:solidFill>
                  <a:schemeClr val="bg1"/>
                </a:solidFill>
                <a:cs typeface="Lato Light"/>
              </a:rPr>
              <a:t>World’s most demanding auto race.</a:t>
            </a:r>
          </a:p>
          <a:p>
            <a:pPr marL="180000" lvl="0" indent="-180000" defTabSz="1828165">
              <a:buFont typeface="Arial" panose="020B0604020202020204" pitchFamily="34" charset="0"/>
              <a:buChar char="•"/>
            </a:pPr>
            <a:r>
              <a:rPr lang="en-US" sz="2000" kern="0" dirty="0">
                <a:solidFill>
                  <a:schemeClr val="bg1"/>
                </a:solidFill>
                <a:cs typeface="Lato Light"/>
              </a:rPr>
              <a:t>Garage 56 reserved for new technology car.</a:t>
            </a:r>
          </a:p>
          <a:p>
            <a:pPr marL="180000" lvl="0" indent="-180000" defTabSz="1828165">
              <a:buFont typeface="Arial" panose="020B0604020202020204" pitchFamily="34" charset="0"/>
              <a:buChar char="•"/>
            </a:pPr>
            <a:r>
              <a:rPr lang="en-US" sz="2000" kern="0" dirty="0">
                <a:solidFill>
                  <a:schemeClr val="bg1"/>
                </a:solidFill>
                <a:cs typeface="Lato Light"/>
              </a:rPr>
              <a:t>In June, Green4U displayed a concept car at Le Mans.</a:t>
            </a:r>
          </a:p>
          <a:p>
            <a:pPr marL="180000" lvl="0" indent="-180000" defTabSz="1828165">
              <a:buFont typeface="Arial" panose="020B0604020202020204" pitchFamily="34" charset="0"/>
              <a:buChar char="•"/>
            </a:pPr>
            <a:r>
              <a:rPr lang="en-US" sz="2000" kern="0" dirty="0">
                <a:solidFill>
                  <a:schemeClr val="bg1"/>
                </a:solidFill>
                <a:cs typeface="Lato Light"/>
              </a:rPr>
              <a:t>Official announcement for 2019 to be made in </a:t>
            </a:r>
            <a:endParaRPr lang="zh-CN" altLang="en-US" sz="2000" b="1" kern="0" dirty="0">
              <a:solidFill>
                <a:schemeClr val="bg1"/>
              </a:solidFill>
              <a:latin typeface="Arboria-Book" panose="02000506020000020004" pitchFamily="2" charset="0"/>
              <a:ea typeface="微软雅黑 Light" panose="020B0502040204020203" pitchFamily="34" charset="-122"/>
              <a:cs typeface="Lato Regular"/>
            </a:endParaRPr>
          </a:p>
        </p:txBody>
      </p:sp>
    </p:spTree>
    <p:extLst>
      <p:ext uri="{BB962C8B-B14F-4D97-AF65-F5344CB8AC3E}">
        <p14:creationId xmlns:p14="http://schemas.microsoft.com/office/powerpoint/2010/main" val="3967227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汽车, 草, 户外&#10;&#10;已生成极高可信度的说明">
            <a:extLst>
              <a:ext uri="{FF2B5EF4-FFF2-40B4-BE49-F238E27FC236}">
                <a16:creationId xmlns:a16="http://schemas.microsoft.com/office/drawing/2014/main" id="{9A5ED37C-EBB3-4C57-84FC-5BA01E8A2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18" y="0"/>
            <a:ext cx="12118364" cy="6858000"/>
          </a:xfrm>
          <a:prstGeom prst="rect">
            <a:avLst/>
          </a:prstGeom>
        </p:spPr>
      </p:pic>
      <p:sp>
        <p:nvSpPr>
          <p:cNvPr id="18" name="矩形 17">
            <a:extLst>
              <a:ext uri="{FF2B5EF4-FFF2-40B4-BE49-F238E27FC236}">
                <a16:creationId xmlns:a16="http://schemas.microsoft.com/office/drawing/2014/main" id="{801689A6-8F2F-46BC-A2F7-95AE0FC8BBE7}"/>
              </a:ext>
            </a:extLst>
          </p:cNvPr>
          <p:cNvSpPr/>
          <p:nvPr/>
        </p:nvSpPr>
        <p:spPr>
          <a:xfrm>
            <a:off x="-36798" y="0"/>
            <a:ext cx="12191980" cy="6912583"/>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9">
            <a:extLst>
              <a:ext uri="{FF2B5EF4-FFF2-40B4-BE49-F238E27FC236}">
                <a16:creationId xmlns:a16="http://schemas.microsoft.com/office/drawing/2014/main" id="{1C6C475D-B9B1-4748-925A-08F81B9AD17D}"/>
              </a:ext>
            </a:extLst>
          </p:cNvPr>
          <p:cNvSpPr/>
          <p:nvPr/>
        </p:nvSpPr>
        <p:spPr>
          <a:xfrm>
            <a:off x="569231" y="657134"/>
            <a:ext cx="10765878" cy="1107996"/>
          </a:xfrm>
          <a:prstGeom prst="rect">
            <a:avLst/>
          </a:prstGeom>
        </p:spPr>
        <p:txBody>
          <a:bodyPr wrap="square">
            <a:spAutoFit/>
          </a:bodyPr>
          <a:lstStyle/>
          <a:p>
            <a:pPr lvl="0">
              <a:defRPr/>
            </a:pPr>
            <a:r>
              <a:rPr lang="en-US" altLang="zh-CN" sz="6600" noProof="0" dirty="0">
                <a:solidFill>
                  <a:prstClr val="white"/>
                </a:solidFill>
                <a:latin typeface="Arboria-Bold" panose="02000506020000020004"/>
                <a:ea typeface="微软雅黑 Light" panose="020B0502040204020203" pitchFamily="34" charset="-122"/>
                <a:cs typeface="Calibri" panose="020F0502020204030204" pitchFamily="34" charset="0"/>
              </a:rPr>
              <a:t>Global Vehicle Production</a:t>
            </a:r>
            <a:endParaRPr kumimoji="0" lang="en-US" altLang="zh-CN" sz="6600" b="0" i="0" u="none" strike="noStrike" kern="1200" cap="none" spc="0" normalizeH="0" baseline="0" noProof="0" dirty="0">
              <a:ln>
                <a:noFill/>
              </a:ln>
              <a:solidFill>
                <a:prstClr val="white"/>
              </a:solidFill>
              <a:effectLst/>
              <a:uLnTx/>
              <a:uFillTx/>
              <a:latin typeface="Arboria-Bold" panose="02000506020000020004"/>
              <a:ea typeface="微软雅黑 Light" panose="020B0502040204020203" pitchFamily="34" charset="-122"/>
              <a:cs typeface="Calibri" panose="020F0502020204030204" pitchFamily="34" charset="0"/>
            </a:endParaRPr>
          </a:p>
        </p:txBody>
      </p:sp>
      <p:sp>
        <p:nvSpPr>
          <p:cNvPr id="14" name="矩形 13">
            <a:extLst>
              <a:ext uri="{FF2B5EF4-FFF2-40B4-BE49-F238E27FC236}">
                <a16:creationId xmlns:a16="http://schemas.microsoft.com/office/drawing/2014/main" id="{6B17A6AF-9CA0-44EE-B5FF-51EDAE308FD1}"/>
              </a:ext>
            </a:extLst>
          </p:cNvPr>
          <p:cNvSpPr/>
          <p:nvPr/>
        </p:nvSpPr>
        <p:spPr>
          <a:xfrm>
            <a:off x="6836957" y="2018745"/>
            <a:ext cx="4574466" cy="3303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prstClr val="white"/>
                </a:solidFill>
                <a:latin typeface="Arboria-Bold" panose="02000506020000020004" pitchFamily="2" charset="0"/>
                <a:ea typeface="微软雅黑 Light" panose="020B0502040204020203" pitchFamily="34" charset="-122"/>
              </a:rPr>
              <a:t>  Global EV Sales Are Still Small …………                   </a:t>
            </a:r>
          </a:p>
          <a:p>
            <a:pPr algn="ctr"/>
            <a:r>
              <a:rPr lang="en-US" altLang="zh-CN" b="1" dirty="0">
                <a:solidFill>
                  <a:prstClr val="white"/>
                </a:solidFill>
                <a:latin typeface="Arboria-Bold" panose="02000506020000020004" pitchFamily="2" charset="0"/>
                <a:ea typeface="微软雅黑 Light" panose="020B0502040204020203" pitchFamily="34" charset="-122"/>
              </a:rPr>
              <a:t>         </a:t>
            </a:r>
          </a:p>
          <a:p>
            <a:pPr algn="ctr"/>
            <a:r>
              <a:rPr lang="en-US" altLang="zh-CN" b="1" dirty="0">
                <a:solidFill>
                  <a:prstClr val="white"/>
                </a:solidFill>
                <a:latin typeface="Arboria-Bold" panose="02000506020000020004" pitchFamily="2" charset="0"/>
                <a:ea typeface="微软雅黑 Light" panose="020B0502040204020203" pitchFamily="34" charset="-122"/>
              </a:rPr>
              <a:t>           2016</a:t>
            </a:r>
          </a:p>
          <a:p>
            <a:r>
              <a:rPr lang="en-US" altLang="zh-CN" b="1" dirty="0">
                <a:solidFill>
                  <a:prstClr val="white"/>
                </a:solidFill>
                <a:latin typeface="Arboria-Bold" panose="02000506020000020004" pitchFamily="2" charset="0"/>
                <a:ea typeface="微软雅黑 Light" panose="020B0502040204020203" pitchFamily="34" charset="-122"/>
              </a:rPr>
              <a:t>   China </a:t>
            </a:r>
            <a:r>
              <a:rPr lang="en-US" altLang="zh-CN" dirty="0">
                <a:latin typeface="Arboria-Bold" panose="02000506020000020004" pitchFamily="2" charset="0"/>
                <a:ea typeface="微软雅黑 Light" panose="020B0502040204020203" pitchFamily="34" charset="-122"/>
              </a:rPr>
              <a:t>          507,000       </a:t>
            </a:r>
            <a:r>
              <a:rPr lang="en-US" altLang="zh-CN" sz="3200" b="1" dirty="0">
                <a:latin typeface="Arboria-Bold" panose="02000506020000020004" pitchFamily="2" charset="0"/>
                <a:ea typeface="微软雅黑 Light" panose="020B0502040204020203" pitchFamily="34" charset="-122"/>
              </a:rPr>
              <a:t>+53% </a:t>
            </a:r>
            <a:r>
              <a:rPr lang="en-US" altLang="zh-CN" sz="2000" b="1" dirty="0">
                <a:latin typeface="Arboria-Bold" panose="02000506020000020004" pitchFamily="2" charset="0"/>
                <a:ea typeface="微软雅黑 Light" panose="020B0502040204020203" pitchFamily="34" charset="-122"/>
              </a:rPr>
              <a:t>*</a:t>
            </a:r>
            <a:endParaRPr lang="en-US" altLang="zh-CN" sz="1200" b="1" dirty="0">
              <a:latin typeface="Arboria-Bold" panose="02000506020000020004" pitchFamily="2" charset="0"/>
              <a:ea typeface="微软雅黑 Light" panose="020B0502040204020203" pitchFamily="34" charset="-122"/>
            </a:endParaRPr>
          </a:p>
          <a:p>
            <a:r>
              <a:rPr lang="en-US" altLang="zh-CN" dirty="0">
                <a:latin typeface="Arboria-Bold" panose="02000506020000020004" pitchFamily="2" charset="0"/>
                <a:ea typeface="微软雅黑 Light" panose="020B0502040204020203" pitchFamily="34" charset="-122"/>
              </a:rPr>
              <a:t>   Europe         222,200      </a:t>
            </a:r>
            <a:r>
              <a:rPr lang="en-US" altLang="zh-CN" sz="3200" b="1" dirty="0">
                <a:latin typeface="Arboria-Bold" panose="02000506020000020004" pitchFamily="2" charset="0"/>
                <a:ea typeface="微软雅黑 Light" panose="020B0502040204020203" pitchFamily="34" charset="-122"/>
              </a:rPr>
              <a:t>+14%</a:t>
            </a:r>
          </a:p>
          <a:p>
            <a:r>
              <a:rPr lang="en-US" altLang="zh-CN" dirty="0">
                <a:latin typeface="Arboria-Bold" panose="02000506020000020004" pitchFamily="2" charset="0"/>
                <a:ea typeface="微软雅黑 Light" panose="020B0502040204020203" pitchFamily="34" charset="-122"/>
              </a:rPr>
              <a:t>   U.S.              157,130       </a:t>
            </a:r>
            <a:r>
              <a:rPr lang="en-US" altLang="zh-CN" sz="3200" b="1" dirty="0">
                <a:latin typeface="Arboria-Bold" panose="02000506020000020004" pitchFamily="2" charset="0"/>
                <a:ea typeface="微软雅黑 Light" panose="020B0502040204020203" pitchFamily="34" charset="-122"/>
              </a:rPr>
              <a:t>+36%</a:t>
            </a:r>
          </a:p>
        </p:txBody>
      </p:sp>
      <p:graphicFrame>
        <p:nvGraphicFramePr>
          <p:cNvPr id="15" name="Table 5">
            <a:extLst>
              <a:ext uri="{FF2B5EF4-FFF2-40B4-BE49-F238E27FC236}">
                <a16:creationId xmlns:a16="http://schemas.microsoft.com/office/drawing/2014/main" id="{C5AC8C7E-7561-4497-92BA-124A32731708}"/>
              </a:ext>
            </a:extLst>
          </p:cNvPr>
          <p:cNvGraphicFramePr>
            <a:graphicFrameLocks noGrp="1"/>
          </p:cNvGraphicFramePr>
          <p:nvPr>
            <p:extLst>
              <p:ext uri="{D42A27DB-BD31-4B8C-83A1-F6EECF244321}">
                <p14:modId xmlns:p14="http://schemas.microsoft.com/office/powerpoint/2010/main" val="1013741337"/>
              </p:ext>
            </p:extLst>
          </p:nvPr>
        </p:nvGraphicFramePr>
        <p:xfrm>
          <a:off x="788215" y="2018745"/>
          <a:ext cx="5304984" cy="3688080"/>
        </p:xfrm>
        <a:graphic>
          <a:graphicData uri="http://schemas.openxmlformats.org/drawingml/2006/table">
            <a:tbl>
              <a:tblPr firstRow="1" bandRow="1">
                <a:tableStyleId>{72833802-FEF1-4C79-8D5D-14CF1EAF98D9}</a:tableStyleId>
              </a:tblPr>
              <a:tblGrid>
                <a:gridCol w="972196">
                  <a:extLst>
                    <a:ext uri="{9D8B030D-6E8A-4147-A177-3AD203B41FA5}">
                      <a16:colId xmlns:a16="http://schemas.microsoft.com/office/drawing/2014/main" val="20000"/>
                    </a:ext>
                  </a:extLst>
                </a:gridCol>
                <a:gridCol w="1925683">
                  <a:extLst>
                    <a:ext uri="{9D8B030D-6E8A-4147-A177-3AD203B41FA5}">
                      <a16:colId xmlns:a16="http://schemas.microsoft.com/office/drawing/2014/main" val="20001"/>
                    </a:ext>
                  </a:extLst>
                </a:gridCol>
                <a:gridCol w="2407105">
                  <a:extLst>
                    <a:ext uri="{9D8B030D-6E8A-4147-A177-3AD203B41FA5}">
                      <a16:colId xmlns:a16="http://schemas.microsoft.com/office/drawing/2014/main" val="20002"/>
                    </a:ext>
                  </a:extLst>
                </a:gridCol>
              </a:tblGrid>
              <a:tr h="267197">
                <a:tc>
                  <a:txBody>
                    <a:bodyPr/>
                    <a:lstStyle/>
                    <a:p>
                      <a:pPr algn="ctr"/>
                      <a:r>
                        <a:rPr lang="en-US" sz="1600" dirty="0">
                          <a:solidFill>
                            <a:schemeClr val="bg1"/>
                          </a:solidFill>
                          <a:latin typeface="Arboria-Bold" panose="02000506020000020004" pitchFamily="2" charset="0"/>
                          <a:ea typeface="微软雅黑 Light" panose="020B0502040204020203" pitchFamily="34" charset="-122"/>
                        </a:rPr>
                        <a:t>Rank</a:t>
                      </a:r>
                    </a:p>
                  </a:txBody>
                  <a:tcPr/>
                </a:tc>
                <a:tc>
                  <a:txBody>
                    <a:bodyPr/>
                    <a:lstStyle/>
                    <a:p>
                      <a:r>
                        <a:rPr lang="en-US" sz="1600" dirty="0">
                          <a:solidFill>
                            <a:schemeClr val="bg1"/>
                          </a:solidFill>
                          <a:latin typeface="Arboria-Bold" panose="02000506020000020004" pitchFamily="2" charset="0"/>
                          <a:ea typeface="微软雅黑 Light" panose="020B0502040204020203" pitchFamily="34" charset="-122"/>
                        </a:rPr>
                        <a:t>Country</a:t>
                      </a:r>
                    </a:p>
                  </a:txBody>
                  <a:tcPr/>
                </a:tc>
                <a:tc>
                  <a:txBody>
                    <a:bodyPr/>
                    <a:lstStyle/>
                    <a:p>
                      <a:r>
                        <a:rPr lang="en-US" sz="1600" dirty="0">
                          <a:solidFill>
                            <a:schemeClr val="bg1"/>
                          </a:solidFill>
                          <a:latin typeface="Arboria-Bold" panose="02000506020000020004" pitchFamily="2" charset="0"/>
                          <a:ea typeface="微软雅黑 Light" panose="020B0502040204020203" pitchFamily="34" charset="-122"/>
                        </a:rPr>
                        <a:t>2016 Vehicle</a:t>
                      </a:r>
                      <a:r>
                        <a:rPr lang="en-US" sz="1600" baseline="0" dirty="0">
                          <a:solidFill>
                            <a:schemeClr val="bg1"/>
                          </a:solidFill>
                          <a:latin typeface="Arboria-Bold" panose="02000506020000020004" pitchFamily="2" charset="0"/>
                          <a:ea typeface="微软雅黑 Light" panose="020B0502040204020203" pitchFamily="34" charset="-122"/>
                        </a:rPr>
                        <a:t> Production</a:t>
                      </a:r>
                      <a:endParaRPr lang="en-US" sz="1600" dirty="0">
                        <a:solidFill>
                          <a:schemeClr val="bg1"/>
                        </a:solidFill>
                        <a:latin typeface="Arboria-Bold" panose="02000506020000020004" pitchFamily="2" charset="0"/>
                        <a:ea typeface="微软雅黑 Light" panose="020B0502040204020203" pitchFamily="34" charset="-122"/>
                      </a:endParaRPr>
                    </a:p>
                  </a:txBody>
                  <a:tcPr/>
                </a:tc>
                <a:extLst>
                  <a:ext uri="{0D108BD9-81ED-4DB2-BD59-A6C34878D82A}">
                    <a16:rowId xmlns:a16="http://schemas.microsoft.com/office/drawing/2014/main" val="10000"/>
                  </a:ext>
                </a:extLst>
              </a:tr>
              <a:tr h="276106">
                <a:tc>
                  <a:txBody>
                    <a:bodyPr/>
                    <a:lstStyle/>
                    <a:p>
                      <a:pPr algn="ctr"/>
                      <a:r>
                        <a:rPr lang="en-US" sz="1600" dirty="0">
                          <a:solidFill>
                            <a:schemeClr val="bg1"/>
                          </a:solidFill>
                          <a:latin typeface="Arboria-Bold" panose="02000506020000020004" pitchFamily="2" charset="0"/>
                          <a:ea typeface="微软雅黑 Light" panose="020B0502040204020203" pitchFamily="34" charset="-122"/>
                        </a:rPr>
                        <a:t>1.</a:t>
                      </a:r>
                    </a:p>
                  </a:txBody>
                  <a:tcPr/>
                </a:tc>
                <a:tc>
                  <a:txBody>
                    <a:bodyPr/>
                    <a:lstStyle/>
                    <a:p>
                      <a:r>
                        <a:rPr lang="en-US" sz="1600" dirty="0">
                          <a:solidFill>
                            <a:schemeClr val="bg1"/>
                          </a:solidFill>
                          <a:latin typeface="Arboria-Bold" panose="02000506020000020004" pitchFamily="2" charset="0"/>
                          <a:ea typeface="微软雅黑 Light" panose="020B0502040204020203" pitchFamily="34" charset="-122"/>
                        </a:rPr>
                        <a:t>China</a:t>
                      </a:r>
                    </a:p>
                  </a:txBody>
                  <a:tcPr/>
                </a:tc>
                <a:tc>
                  <a:txBody>
                    <a:bodyPr/>
                    <a:lstStyle/>
                    <a:p>
                      <a:r>
                        <a:rPr lang="en-US" sz="1600" kern="1200" dirty="0">
                          <a:solidFill>
                            <a:schemeClr val="bg1"/>
                          </a:solidFill>
                          <a:effectLst/>
                          <a:latin typeface="Arboria-Bold" panose="02000506020000020004" pitchFamily="2" charset="0"/>
                          <a:ea typeface="微软雅黑 Light" panose="020B0502040204020203" pitchFamily="34" charset="-122"/>
                        </a:rPr>
                        <a:t>           28,118,794</a:t>
                      </a:r>
                      <a:endParaRPr lang="en-US" sz="1600" dirty="0">
                        <a:solidFill>
                          <a:schemeClr val="bg1"/>
                        </a:solidFill>
                        <a:latin typeface="Arboria-Bold" panose="02000506020000020004" pitchFamily="2" charset="0"/>
                        <a:ea typeface="微软雅黑 Light" panose="020B0502040204020203" pitchFamily="34" charset="-122"/>
                      </a:endParaRPr>
                    </a:p>
                  </a:txBody>
                  <a:tcPr/>
                </a:tc>
                <a:extLst>
                  <a:ext uri="{0D108BD9-81ED-4DB2-BD59-A6C34878D82A}">
                    <a16:rowId xmlns:a16="http://schemas.microsoft.com/office/drawing/2014/main" val="10001"/>
                  </a:ext>
                </a:extLst>
              </a:tr>
              <a:tr h="276106">
                <a:tc>
                  <a:txBody>
                    <a:bodyPr/>
                    <a:lstStyle/>
                    <a:p>
                      <a:pPr algn="ctr"/>
                      <a:r>
                        <a:rPr lang="en-US" sz="1600" dirty="0">
                          <a:solidFill>
                            <a:schemeClr val="bg1"/>
                          </a:solidFill>
                          <a:latin typeface="Arboria-Bold" panose="02000506020000020004" pitchFamily="2" charset="0"/>
                          <a:ea typeface="微软雅黑 Light" panose="020B0502040204020203" pitchFamily="34" charset="-122"/>
                        </a:rPr>
                        <a:t>2.</a:t>
                      </a:r>
                    </a:p>
                  </a:txBody>
                  <a:tcPr/>
                </a:tc>
                <a:tc>
                  <a:txBody>
                    <a:bodyPr/>
                    <a:lstStyle/>
                    <a:p>
                      <a:r>
                        <a:rPr lang="en-US" sz="1600" dirty="0">
                          <a:solidFill>
                            <a:schemeClr val="bg1"/>
                          </a:solidFill>
                          <a:latin typeface="Arboria-Bold" panose="02000506020000020004" pitchFamily="2" charset="0"/>
                          <a:ea typeface="微软雅黑 Light" panose="020B0502040204020203" pitchFamily="34" charset="-122"/>
                        </a:rPr>
                        <a:t>United</a:t>
                      </a:r>
                      <a:r>
                        <a:rPr lang="en-US" sz="1600" baseline="0" dirty="0">
                          <a:solidFill>
                            <a:schemeClr val="bg1"/>
                          </a:solidFill>
                          <a:latin typeface="Arboria-Bold" panose="02000506020000020004" pitchFamily="2" charset="0"/>
                          <a:ea typeface="微软雅黑 Light" panose="020B0502040204020203" pitchFamily="34" charset="-122"/>
                        </a:rPr>
                        <a:t> States</a:t>
                      </a:r>
                      <a:endParaRPr lang="en-US" sz="1600" dirty="0">
                        <a:solidFill>
                          <a:schemeClr val="bg1"/>
                        </a:solidFill>
                        <a:latin typeface="Arboria-Bold" panose="02000506020000020004" pitchFamily="2" charset="0"/>
                        <a:ea typeface="微软雅黑 Light" panose="020B0502040204020203" pitchFamily="34" charset="-122"/>
                      </a:endParaRPr>
                    </a:p>
                  </a:txBody>
                  <a:tcPr/>
                </a:tc>
                <a:tc>
                  <a:txBody>
                    <a:bodyPr/>
                    <a:lstStyle/>
                    <a:p>
                      <a:r>
                        <a:rPr lang="en-US" sz="1600" kern="1200" dirty="0">
                          <a:solidFill>
                            <a:schemeClr val="bg1"/>
                          </a:solidFill>
                          <a:effectLst/>
                          <a:latin typeface="Arboria-Bold" panose="02000506020000020004" pitchFamily="2" charset="0"/>
                          <a:ea typeface="微软雅黑 Light" panose="020B0502040204020203" pitchFamily="34" charset="-122"/>
                        </a:rPr>
                        <a:t>           12,198,137</a:t>
                      </a:r>
                      <a:endParaRPr lang="en-US" sz="1600" dirty="0">
                        <a:solidFill>
                          <a:schemeClr val="bg1"/>
                        </a:solidFill>
                        <a:latin typeface="Arboria-Bold" panose="02000506020000020004" pitchFamily="2" charset="0"/>
                        <a:ea typeface="微软雅黑 Light" panose="020B0502040204020203" pitchFamily="34" charset="-122"/>
                      </a:endParaRPr>
                    </a:p>
                  </a:txBody>
                  <a:tcPr/>
                </a:tc>
                <a:extLst>
                  <a:ext uri="{0D108BD9-81ED-4DB2-BD59-A6C34878D82A}">
                    <a16:rowId xmlns:a16="http://schemas.microsoft.com/office/drawing/2014/main" val="10002"/>
                  </a:ext>
                </a:extLst>
              </a:tr>
              <a:tr h="276106">
                <a:tc>
                  <a:txBody>
                    <a:bodyPr/>
                    <a:lstStyle/>
                    <a:p>
                      <a:pPr algn="ctr"/>
                      <a:r>
                        <a:rPr lang="en-US" sz="1600" dirty="0">
                          <a:solidFill>
                            <a:schemeClr val="bg1"/>
                          </a:solidFill>
                          <a:latin typeface="Arboria-Bold" panose="02000506020000020004" pitchFamily="2" charset="0"/>
                          <a:ea typeface="微软雅黑 Light" panose="020B0502040204020203" pitchFamily="34" charset="-122"/>
                        </a:rPr>
                        <a:t>3.</a:t>
                      </a:r>
                    </a:p>
                  </a:txBody>
                  <a:tcPr/>
                </a:tc>
                <a:tc>
                  <a:txBody>
                    <a:bodyPr/>
                    <a:lstStyle/>
                    <a:p>
                      <a:r>
                        <a:rPr lang="en-US" sz="1600" dirty="0">
                          <a:solidFill>
                            <a:schemeClr val="bg1"/>
                          </a:solidFill>
                          <a:latin typeface="Arboria-Bold" panose="02000506020000020004" pitchFamily="2" charset="0"/>
                          <a:ea typeface="微软雅黑 Light" panose="020B0502040204020203" pitchFamily="34" charset="-122"/>
                        </a:rPr>
                        <a:t>Japan</a:t>
                      </a:r>
                    </a:p>
                  </a:txBody>
                  <a:tcPr/>
                </a:tc>
                <a:tc>
                  <a:txBody>
                    <a:bodyPr/>
                    <a:lstStyle/>
                    <a:p>
                      <a:r>
                        <a:rPr lang="en-US" sz="1600" kern="1200" dirty="0">
                          <a:solidFill>
                            <a:schemeClr val="bg1"/>
                          </a:solidFill>
                          <a:effectLst/>
                          <a:latin typeface="Arboria-Bold" panose="02000506020000020004" pitchFamily="2" charset="0"/>
                          <a:ea typeface="微软雅黑 Light" panose="020B0502040204020203" pitchFamily="34" charset="-122"/>
                        </a:rPr>
                        <a:t>             9,204,590</a:t>
                      </a:r>
                      <a:endParaRPr lang="en-US" sz="1600" dirty="0">
                        <a:solidFill>
                          <a:schemeClr val="bg1"/>
                        </a:solidFill>
                        <a:latin typeface="Arboria-Bold" panose="02000506020000020004" pitchFamily="2" charset="0"/>
                        <a:ea typeface="微软雅黑 Light" panose="020B0502040204020203" pitchFamily="34" charset="-122"/>
                      </a:endParaRPr>
                    </a:p>
                  </a:txBody>
                  <a:tcPr/>
                </a:tc>
                <a:extLst>
                  <a:ext uri="{0D108BD9-81ED-4DB2-BD59-A6C34878D82A}">
                    <a16:rowId xmlns:a16="http://schemas.microsoft.com/office/drawing/2014/main" val="10003"/>
                  </a:ext>
                </a:extLst>
              </a:tr>
              <a:tr h="276106">
                <a:tc>
                  <a:txBody>
                    <a:bodyPr/>
                    <a:lstStyle/>
                    <a:p>
                      <a:pPr algn="ctr"/>
                      <a:r>
                        <a:rPr lang="en-US" sz="1600" dirty="0">
                          <a:solidFill>
                            <a:schemeClr val="bg1"/>
                          </a:solidFill>
                          <a:latin typeface="Arboria-Bold" panose="02000506020000020004" pitchFamily="2" charset="0"/>
                          <a:ea typeface="微软雅黑 Light" panose="020B0502040204020203" pitchFamily="34" charset="-122"/>
                        </a:rPr>
                        <a:t>4.</a:t>
                      </a:r>
                    </a:p>
                  </a:txBody>
                  <a:tcPr/>
                </a:tc>
                <a:tc>
                  <a:txBody>
                    <a:bodyPr/>
                    <a:lstStyle/>
                    <a:p>
                      <a:r>
                        <a:rPr lang="en-US" sz="1600" dirty="0">
                          <a:solidFill>
                            <a:schemeClr val="bg1"/>
                          </a:solidFill>
                          <a:latin typeface="Arboria-Bold" panose="02000506020000020004" pitchFamily="2" charset="0"/>
                          <a:ea typeface="微软雅黑 Light" panose="020B0502040204020203" pitchFamily="34" charset="-122"/>
                        </a:rPr>
                        <a:t>Germany</a:t>
                      </a:r>
                    </a:p>
                  </a:txBody>
                  <a:tcPr/>
                </a:tc>
                <a:tc>
                  <a:txBody>
                    <a:bodyPr/>
                    <a:lstStyle/>
                    <a:p>
                      <a:r>
                        <a:rPr lang="en-US" sz="1600" dirty="0">
                          <a:solidFill>
                            <a:schemeClr val="bg1"/>
                          </a:solidFill>
                          <a:latin typeface="Arboria-Bold" panose="02000506020000020004" pitchFamily="2" charset="0"/>
                          <a:ea typeface="微软雅黑 Light" panose="020B0502040204020203" pitchFamily="34" charset="-122"/>
                        </a:rPr>
                        <a:t>              </a:t>
                      </a:r>
                      <a:r>
                        <a:rPr lang="en-US" sz="1600" kern="1200" dirty="0">
                          <a:solidFill>
                            <a:schemeClr val="bg1"/>
                          </a:solidFill>
                          <a:effectLst/>
                          <a:latin typeface="Arboria-Bold" panose="02000506020000020004" pitchFamily="2" charset="0"/>
                          <a:ea typeface="微软雅黑 Light" panose="020B0502040204020203" pitchFamily="34" charset="-122"/>
                        </a:rPr>
                        <a:t>6,062,562</a:t>
                      </a:r>
                      <a:endParaRPr lang="en-US" sz="1600" dirty="0">
                        <a:solidFill>
                          <a:schemeClr val="bg1"/>
                        </a:solidFill>
                        <a:latin typeface="Arboria-Bold" panose="02000506020000020004" pitchFamily="2" charset="0"/>
                        <a:ea typeface="微软雅黑 Light" panose="020B0502040204020203" pitchFamily="34" charset="-122"/>
                      </a:endParaRPr>
                    </a:p>
                  </a:txBody>
                  <a:tcPr/>
                </a:tc>
                <a:extLst>
                  <a:ext uri="{0D108BD9-81ED-4DB2-BD59-A6C34878D82A}">
                    <a16:rowId xmlns:a16="http://schemas.microsoft.com/office/drawing/2014/main" val="10004"/>
                  </a:ext>
                </a:extLst>
              </a:tr>
              <a:tr h="276106">
                <a:tc>
                  <a:txBody>
                    <a:bodyPr/>
                    <a:lstStyle/>
                    <a:p>
                      <a:pPr algn="ctr"/>
                      <a:r>
                        <a:rPr lang="en-US" sz="1600" dirty="0">
                          <a:solidFill>
                            <a:schemeClr val="bg1"/>
                          </a:solidFill>
                          <a:latin typeface="Arboria-Bold" panose="02000506020000020004" pitchFamily="2" charset="0"/>
                          <a:ea typeface="微软雅黑 Light" panose="020B0502040204020203" pitchFamily="34" charset="-122"/>
                        </a:rPr>
                        <a:t>5.</a:t>
                      </a:r>
                    </a:p>
                  </a:txBody>
                  <a:tcPr/>
                </a:tc>
                <a:tc>
                  <a:txBody>
                    <a:bodyPr/>
                    <a:lstStyle/>
                    <a:p>
                      <a:r>
                        <a:rPr lang="en-US" sz="1600" dirty="0">
                          <a:solidFill>
                            <a:schemeClr val="bg1"/>
                          </a:solidFill>
                          <a:latin typeface="Arboria-Bold" panose="02000506020000020004" pitchFamily="2" charset="0"/>
                          <a:ea typeface="微软雅黑 Light" panose="020B0502040204020203" pitchFamily="34" charset="-122"/>
                        </a:rPr>
                        <a:t>India</a:t>
                      </a:r>
                    </a:p>
                  </a:txBody>
                  <a:tcPr/>
                </a:tc>
                <a:tc>
                  <a:txBody>
                    <a:bodyPr/>
                    <a:lstStyle/>
                    <a:p>
                      <a:r>
                        <a:rPr lang="en-US" sz="1600" kern="1200" dirty="0">
                          <a:solidFill>
                            <a:schemeClr val="bg1"/>
                          </a:solidFill>
                          <a:effectLst/>
                          <a:latin typeface="Arboria-Bold" panose="02000506020000020004" pitchFamily="2" charset="0"/>
                          <a:ea typeface="微软雅黑 Light" panose="020B0502040204020203" pitchFamily="34" charset="-122"/>
                        </a:rPr>
                        <a:t>              4,488,965</a:t>
                      </a:r>
                      <a:endParaRPr lang="en-US" sz="1600" dirty="0">
                        <a:solidFill>
                          <a:schemeClr val="bg1"/>
                        </a:solidFill>
                        <a:latin typeface="Arboria-Bold" panose="02000506020000020004" pitchFamily="2" charset="0"/>
                        <a:ea typeface="微软雅黑 Light" panose="020B0502040204020203" pitchFamily="34" charset="-122"/>
                      </a:endParaRPr>
                    </a:p>
                  </a:txBody>
                  <a:tcPr/>
                </a:tc>
                <a:extLst>
                  <a:ext uri="{0D108BD9-81ED-4DB2-BD59-A6C34878D82A}">
                    <a16:rowId xmlns:a16="http://schemas.microsoft.com/office/drawing/2014/main" val="10005"/>
                  </a:ext>
                </a:extLst>
              </a:tr>
              <a:tr h="276106">
                <a:tc>
                  <a:txBody>
                    <a:bodyPr/>
                    <a:lstStyle/>
                    <a:p>
                      <a:pPr algn="ctr"/>
                      <a:r>
                        <a:rPr lang="en-US" sz="1600" dirty="0">
                          <a:solidFill>
                            <a:schemeClr val="bg1"/>
                          </a:solidFill>
                          <a:latin typeface="Arboria-Bold" panose="02000506020000020004" pitchFamily="2" charset="0"/>
                          <a:ea typeface="微软雅黑 Light" panose="020B0502040204020203" pitchFamily="34" charset="-122"/>
                        </a:rPr>
                        <a:t>6.</a:t>
                      </a:r>
                    </a:p>
                  </a:txBody>
                  <a:tcPr/>
                </a:tc>
                <a:tc>
                  <a:txBody>
                    <a:bodyPr/>
                    <a:lstStyle/>
                    <a:p>
                      <a:r>
                        <a:rPr lang="en-US" sz="1600" dirty="0">
                          <a:solidFill>
                            <a:schemeClr val="bg1"/>
                          </a:solidFill>
                          <a:latin typeface="Arboria-Bold" panose="02000506020000020004" pitchFamily="2" charset="0"/>
                          <a:ea typeface="微软雅黑 Light" panose="020B0502040204020203" pitchFamily="34" charset="-122"/>
                        </a:rPr>
                        <a:t>South</a:t>
                      </a:r>
                      <a:r>
                        <a:rPr lang="en-US" sz="1600" baseline="0" dirty="0">
                          <a:solidFill>
                            <a:schemeClr val="bg1"/>
                          </a:solidFill>
                          <a:latin typeface="Arboria-Bold" panose="02000506020000020004" pitchFamily="2" charset="0"/>
                          <a:ea typeface="微软雅黑 Light" panose="020B0502040204020203" pitchFamily="34" charset="-122"/>
                        </a:rPr>
                        <a:t> Korea</a:t>
                      </a:r>
                      <a:endParaRPr lang="en-US" sz="1600" dirty="0">
                        <a:solidFill>
                          <a:schemeClr val="bg1"/>
                        </a:solidFill>
                        <a:latin typeface="Arboria-Bold" panose="02000506020000020004" pitchFamily="2" charset="0"/>
                        <a:ea typeface="微软雅黑 Light" panose="020B0502040204020203" pitchFamily="34" charset="-122"/>
                      </a:endParaRPr>
                    </a:p>
                  </a:txBody>
                  <a:tcPr/>
                </a:tc>
                <a:tc>
                  <a:txBody>
                    <a:bodyPr/>
                    <a:lstStyle/>
                    <a:p>
                      <a:r>
                        <a:rPr lang="en-US" sz="1600" kern="1200" dirty="0">
                          <a:solidFill>
                            <a:schemeClr val="bg1"/>
                          </a:solidFill>
                          <a:effectLst/>
                          <a:latin typeface="Arboria-Bold" panose="02000506020000020004" pitchFamily="2" charset="0"/>
                          <a:ea typeface="微软雅黑 Light" panose="020B0502040204020203" pitchFamily="34" charset="-122"/>
                        </a:rPr>
                        <a:t>              4,228,509</a:t>
                      </a:r>
                      <a:endParaRPr lang="en-US" sz="1600" dirty="0">
                        <a:solidFill>
                          <a:schemeClr val="bg1"/>
                        </a:solidFill>
                        <a:latin typeface="Arboria-Bold" panose="02000506020000020004" pitchFamily="2" charset="0"/>
                        <a:ea typeface="微软雅黑 Light" panose="020B0502040204020203" pitchFamily="34" charset="-122"/>
                      </a:endParaRPr>
                    </a:p>
                  </a:txBody>
                  <a:tcPr/>
                </a:tc>
                <a:extLst>
                  <a:ext uri="{0D108BD9-81ED-4DB2-BD59-A6C34878D82A}">
                    <a16:rowId xmlns:a16="http://schemas.microsoft.com/office/drawing/2014/main" val="10006"/>
                  </a:ext>
                </a:extLst>
              </a:tr>
              <a:tr h="276106">
                <a:tc>
                  <a:txBody>
                    <a:bodyPr/>
                    <a:lstStyle/>
                    <a:p>
                      <a:pPr algn="ctr"/>
                      <a:r>
                        <a:rPr lang="en-US" sz="1600" dirty="0">
                          <a:solidFill>
                            <a:schemeClr val="bg1"/>
                          </a:solidFill>
                          <a:latin typeface="Arboria-Bold" panose="02000506020000020004" pitchFamily="2" charset="0"/>
                          <a:ea typeface="微软雅黑 Light" panose="020B0502040204020203" pitchFamily="34" charset="-122"/>
                        </a:rPr>
                        <a:t>7.</a:t>
                      </a:r>
                    </a:p>
                  </a:txBody>
                  <a:tcPr/>
                </a:tc>
                <a:tc>
                  <a:txBody>
                    <a:bodyPr/>
                    <a:lstStyle/>
                    <a:p>
                      <a:r>
                        <a:rPr lang="en-US" sz="1600" dirty="0">
                          <a:solidFill>
                            <a:schemeClr val="bg1"/>
                          </a:solidFill>
                          <a:latin typeface="Arboria-Bold" panose="02000506020000020004" pitchFamily="2" charset="0"/>
                          <a:ea typeface="微软雅黑 Light" panose="020B0502040204020203" pitchFamily="34" charset="-122"/>
                        </a:rPr>
                        <a:t>Mexico</a:t>
                      </a:r>
                    </a:p>
                  </a:txBody>
                  <a:tcPr/>
                </a:tc>
                <a:tc>
                  <a:txBody>
                    <a:bodyPr/>
                    <a:lstStyle/>
                    <a:p>
                      <a:r>
                        <a:rPr lang="en-US" sz="1600" dirty="0">
                          <a:solidFill>
                            <a:schemeClr val="bg1"/>
                          </a:solidFill>
                          <a:latin typeface="Arboria-Bold" panose="02000506020000020004" pitchFamily="2" charset="0"/>
                          <a:ea typeface="微软雅黑 Light" panose="020B0502040204020203" pitchFamily="34" charset="-122"/>
                        </a:rPr>
                        <a:t>              </a:t>
                      </a:r>
                      <a:r>
                        <a:rPr lang="en-US" sz="1600" kern="1200" dirty="0">
                          <a:solidFill>
                            <a:schemeClr val="bg1"/>
                          </a:solidFill>
                          <a:effectLst/>
                          <a:latin typeface="Arboria-Bold" panose="02000506020000020004" pitchFamily="2" charset="0"/>
                          <a:ea typeface="微软雅黑 Light" panose="020B0502040204020203" pitchFamily="34" charset="-122"/>
                        </a:rPr>
                        <a:t>3,597,462</a:t>
                      </a:r>
                      <a:endParaRPr lang="en-US" sz="1600" dirty="0">
                        <a:solidFill>
                          <a:schemeClr val="bg1"/>
                        </a:solidFill>
                        <a:latin typeface="Arboria-Bold" panose="02000506020000020004" pitchFamily="2" charset="0"/>
                        <a:ea typeface="微软雅黑 Light" panose="020B0502040204020203" pitchFamily="34" charset="-122"/>
                      </a:endParaRPr>
                    </a:p>
                  </a:txBody>
                  <a:tcPr/>
                </a:tc>
                <a:extLst>
                  <a:ext uri="{0D108BD9-81ED-4DB2-BD59-A6C34878D82A}">
                    <a16:rowId xmlns:a16="http://schemas.microsoft.com/office/drawing/2014/main" val="10007"/>
                  </a:ext>
                </a:extLst>
              </a:tr>
              <a:tr h="276106">
                <a:tc>
                  <a:txBody>
                    <a:bodyPr/>
                    <a:lstStyle/>
                    <a:p>
                      <a:pPr algn="ctr"/>
                      <a:r>
                        <a:rPr lang="en-US" sz="1600" dirty="0">
                          <a:solidFill>
                            <a:schemeClr val="bg1"/>
                          </a:solidFill>
                          <a:latin typeface="Arboria-Bold" panose="02000506020000020004" pitchFamily="2" charset="0"/>
                          <a:ea typeface="微软雅黑 Light" panose="020B0502040204020203" pitchFamily="34" charset="-122"/>
                        </a:rPr>
                        <a:t>8.</a:t>
                      </a:r>
                    </a:p>
                  </a:txBody>
                  <a:tcPr/>
                </a:tc>
                <a:tc>
                  <a:txBody>
                    <a:bodyPr/>
                    <a:lstStyle/>
                    <a:p>
                      <a:r>
                        <a:rPr lang="en-US" sz="1600" dirty="0">
                          <a:solidFill>
                            <a:schemeClr val="bg1"/>
                          </a:solidFill>
                          <a:latin typeface="Arboria-Bold" panose="02000506020000020004" pitchFamily="2" charset="0"/>
                          <a:ea typeface="微软雅黑 Light" panose="020B0502040204020203" pitchFamily="34" charset="-122"/>
                        </a:rPr>
                        <a:t>Spain</a:t>
                      </a:r>
                    </a:p>
                  </a:txBody>
                  <a:tcPr/>
                </a:tc>
                <a:tc>
                  <a:txBody>
                    <a:bodyPr/>
                    <a:lstStyle/>
                    <a:p>
                      <a:r>
                        <a:rPr lang="en-US" sz="1600" dirty="0">
                          <a:solidFill>
                            <a:schemeClr val="bg1"/>
                          </a:solidFill>
                          <a:latin typeface="Arboria-Bold" panose="02000506020000020004" pitchFamily="2" charset="0"/>
                          <a:ea typeface="微软雅黑 Light" panose="020B0502040204020203" pitchFamily="34" charset="-122"/>
                        </a:rPr>
                        <a:t>              </a:t>
                      </a:r>
                      <a:r>
                        <a:rPr lang="en-US" sz="1600" kern="1200" dirty="0">
                          <a:solidFill>
                            <a:schemeClr val="bg1"/>
                          </a:solidFill>
                          <a:effectLst/>
                          <a:latin typeface="Arboria-Bold" panose="02000506020000020004" pitchFamily="2" charset="0"/>
                          <a:ea typeface="微软雅黑 Light" panose="020B0502040204020203" pitchFamily="34" charset="-122"/>
                        </a:rPr>
                        <a:t>2,885,922</a:t>
                      </a:r>
                      <a:r>
                        <a:rPr lang="en-US" sz="1600" dirty="0">
                          <a:solidFill>
                            <a:schemeClr val="bg1"/>
                          </a:solidFill>
                          <a:latin typeface="Arboria-Bold" panose="02000506020000020004" pitchFamily="2" charset="0"/>
                          <a:ea typeface="微软雅黑 Light" panose="020B0502040204020203" pitchFamily="34" charset="-122"/>
                        </a:rPr>
                        <a:t> </a:t>
                      </a:r>
                    </a:p>
                  </a:txBody>
                  <a:tcPr/>
                </a:tc>
                <a:extLst>
                  <a:ext uri="{0D108BD9-81ED-4DB2-BD59-A6C34878D82A}">
                    <a16:rowId xmlns:a16="http://schemas.microsoft.com/office/drawing/2014/main" val="10008"/>
                  </a:ext>
                </a:extLst>
              </a:tr>
              <a:tr h="276106">
                <a:tc>
                  <a:txBody>
                    <a:bodyPr/>
                    <a:lstStyle/>
                    <a:p>
                      <a:pPr algn="ctr"/>
                      <a:r>
                        <a:rPr lang="en-US" sz="1600" dirty="0">
                          <a:solidFill>
                            <a:schemeClr val="bg1"/>
                          </a:solidFill>
                          <a:latin typeface="Arboria-Bold" panose="02000506020000020004" pitchFamily="2" charset="0"/>
                          <a:ea typeface="微软雅黑 Light" panose="020B0502040204020203" pitchFamily="34" charset="-122"/>
                        </a:rPr>
                        <a:t>9.</a:t>
                      </a:r>
                    </a:p>
                  </a:txBody>
                  <a:tcPr/>
                </a:tc>
                <a:tc>
                  <a:txBody>
                    <a:bodyPr/>
                    <a:lstStyle/>
                    <a:p>
                      <a:r>
                        <a:rPr lang="en-US" sz="1600" dirty="0">
                          <a:solidFill>
                            <a:schemeClr val="bg1"/>
                          </a:solidFill>
                          <a:latin typeface="Arboria-Bold" panose="02000506020000020004" pitchFamily="2" charset="0"/>
                          <a:ea typeface="微软雅黑 Light" panose="020B0502040204020203" pitchFamily="34" charset="-122"/>
                        </a:rPr>
                        <a:t>Canada</a:t>
                      </a:r>
                    </a:p>
                  </a:txBody>
                  <a:tcPr/>
                </a:tc>
                <a:tc>
                  <a:txBody>
                    <a:bodyPr/>
                    <a:lstStyle/>
                    <a:p>
                      <a:r>
                        <a:rPr lang="en-US" sz="1600" dirty="0">
                          <a:solidFill>
                            <a:schemeClr val="bg1"/>
                          </a:solidFill>
                          <a:latin typeface="Arboria-Bold" panose="02000506020000020004" pitchFamily="2" charset="0"/>
                          <a:ea typeface="微软雅黑 Light" panose="020B0502040204020203" pitchFamily="34" charset="-122"/>
                        </a:rPr>
                        <a:t>              </a:t>
                      </a:r>
                      <a:r>
                        <a:rPr lang="en-US" sz="1600" kern="1200" dirty="0">
                          <a:solidFill>
                            <a:schemeClr val="bg1"/>
                          </a:solidFill>
                          <a:effectLst/>
                          <a:latin typeface="Arboria-Bold" panose="02000506020000020004" pitchFamily="2" charset="0"/>
                          <a:ea typeface="微软雅黑 Light" panose="020B0502040204020203" pitchFamily="34" charset="-122"/>
                        </a:rPr>
                        <a:t>2,370,271</a:t>
                      </a:r>
                      <a:r>
                        <a:rPr lang="en-US" sz="1600" dirty="0">
                          <a:solidFill>
                            <a:schemeClr val="bg1"/>
                          </a:solidFill>
                          <a:latin typeface="Arboria-Bold" panose="02000506020000020004" pitchFamily="2" charset="0"/>
                          <a:ea typeface="微软雅黑 Light" panose="020B0502040204020203" pitchFamily="34" charset="-122"/>
                        </a:rPr>
                        <a:t> </a:t>
                      </a:r>
                    </a:p>
                  </a:txBody>
                  <a:tcPr/>
                </a:tc>
                <a:extLst>
                  <a:ext uri="{0D108BD9-81ED-4DB2-BD59-A6C34878D82A}">
                    <a16:rowId xmlns:a16="http://schemas.microsoft.com/office/drawing/2014/main" val="10009"/>
                  </a:ext>
                </a:extLst>
              </a:tr>
              <a:tr h="276106">
                <a:tc>
                  <a:txBody>
                    <a:bodyPr/>
                    <a:lstStyle/>
                    <a:p>
                      <a:pPr algn="ctr"/>
                      <a:r>
                        <a:rPr lang="en-US" sz="1600" dirty="0">
                          <a:solidFill>
                            <a:schemeClr val="bg1"/>
                          </a:solidFill>
                          <a:latin typeface="Arboria-Bold" panose="02000506020000020004" pitchFamily="2" charset="0"/>
                          <a:ea typeface="微软雅黑 Light" panose="020B0502040204020203" pitchFamily="34" charset="-122"/>
                        </a:rPr>
                        <a:t>10.</a:t>
                      </a:r>
                    </a:p>
                  </a:txBody>
                  <a:tcPr/>
                </a:tc>
                <a:tc>
                  <a:txBody>
                    <a:bodyPr/>
                    <a:lstStyle/>
                    <a:p>
                      <a:r>
                        <a:rPr lang="en-US" sz="1600" dirty="0">
                          <a:solidFill>
                            <a:schemeClr val="bg1"/>
                          </a:solidFill>
                          <a:latin typeface="Arboria-Bold" panose="02000506020000020004" pitchFamily="2" charset="0"/>
                          <a:ea typeface="微软雅黑 Light" panose="020B0502040204020203" pitchFamily="34" charset="-122"/>
                        </a:rPr>
                        <a:t>Brazil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boria-Bold" panose="02000506020000020004" pitchFamily="2" charset="0"/>
                          <a:ea typeface="微软雅黑 Light" panose="020B0502040204020203" pitchFamily="34" charset="-122"/>
                        </a:rPr>
                        <a:t>              </a:t>
                      </a:r>
                      <a:r>
                        <a:rPr lang="en-US" sz="1600" dirty="0">
                          <a:solidFill>
                            <a:schemeClr val="bg1"/>
                          </a:solidFill>
                          <a:effectLst/>
                          <a:latin typeface="Arboria-Bold" panose="02000506020000020004" pitchFamily="2" charset="0"/>
                          <a:ea typeface="微软雅黑 Light" panose="020B0502040204020203" pitchFamily="34" charset="-122"/>
                        </a:rPr>
                        <a:t>2,156,356</a:t>
                      </a:r>
                      <a:endParaRPr lang="en-US" sz="1600" dirty="0">
                        <a:solidFill>
                          <a:schemeClr val="bg1"/>
                        </a:solidFill>
                        <a:latin typeface="Arboria-Bold" panose="02000506020000020004" pitchFamily="2" charset="0"/>
                        <a:ea typeface="微软雅黑 Light" panose="020B0502040204020203" pitchFamily="34" charset="-122"/>
                      </a:endParaRPr>
                    </a:p>
                  </a:txBody>
                  <a:tcPr/>
                </a:tc>
                <a:extLst>
                  <a:ext uri="{0D108BD9-81ED-4DB2-BD59-A6C34878D82A}">
                    <a16:rowId xmlns:a16="http://schemas.microsoft.com/office/drawing/2014/main" val="10010"/>
                  </a:ext>
                </a:extLst>
              </a:tr>
            </a:tbl>
          </a:graphicData>
        </a:graphic>
      </p:graphicFrame>
      <p:graphicFrame>
        <p:nvGraphicFramePr>
          <p:cNvPr id="16" name="Table 6">
            <a:extLst>
              <a:ext uri="{FF2B5EF4-FFF2-40B4-BE49-F238E27FC236}">
                <a16:creationId xmlns:a16="http://schemas.microsoft.com/office/drawing/2014/main" id="{0466039E-68D6-4027-A51B-715D686E2D38}"/>
              </a:ext>
            </a:extLst>
          </p:cNvPr>
          <p:cNvGraphicFramePr>
            <a:graphicFrameLocks noGrp="1"/>
          </p:cNvGraphicFramePr>
          <p:nvPr>
            <p:extLst>
              <p:ext uri="{D42A27DB-BD31-4B8C-83A1-F6EECF244321}">
                <p14:modId xmlns:p14="http://schemas.microsoft.com/office/powerpoint/2010/main" val="4240520522"/>
              </p:ext>
            </p:extLst>
          </p:nvPr>
        </p:nvGraphicFramePr>
        <p:xfrm>
          <a:off x="788214" y="5706825"/>
          <a:ext cx="5304985" cy="670560"/>
        </p:xfrm>
        <a:graphic>
          <a:graphicData uri="http://schemas.openxmlformats.org/drawingml/2006/table">
            <a:tbl>
              <a:tblPr firstRow="1" bandRow="1">
                <a:tableStyleId>{72833802-FEF1-4C79-8D5D-14CF1EAF98D9}</a:tableStyleId>
              </a:tblPr>
              <a:tblGrid>
                <a:gridCol w="976266">
                  <a:extLst>
                    <a:ext uri="{9D8B030D-6E8A-4147-A177-3AD203B41FA5}">
                      <a16:colId xmlns:a16="http://schemas.microsoft.com/office/drawing/2014/main" val="20000"/>
                    </a:ext>
                  </a:extLst>
                </a:gridCol>
                <a:gridCol w="1906478">
                  <a:extLst>
                    <a:ext uri="{9D8B030D-6E8A-4147-A177-3AD203B41FA5}">
                      <a16:colId xmlns:a16="http://schemas.microsoft.com/office/drawing/2014/main" val="20001"/>
                    </a:ext>
                  </a:extLst>
                </a:gridCol>
                <a:gridCol w="2422241">
                  <a:extLst>
                    <a:ext uri="{9D8B030D-6E8A-4147-A177-3AD203B41FA5}">
                      <a16:colId xmlns:a16="http://schemas.microsoft.com/office/drawing/2014/main" val="20002"/>
                    </a:ext>
                  </a:extLst>
                </a:gridCol>
              </a:tblGrid>
              <a:tr h="241854">
                <a:tc>
                  <a:txBody>
                    <a:bodyPr/>
                    <a:lstStyle/>
                    <a:p>
                      <a:endParaRPr lang="en-US" sz="1600" dirty="0">
                        <a:solidFill>
                          <a:schemeClr val="tx1"/>
                        </a:solidFill>
                      </a:endParaRPr>
                    </a:p>
                  </a:txBody>
                  <a:tcPr>
                    <a:solidFill>
                      <a:srgbClr val="00AF41">
                        <a:alpha val="20000"/>
                      </a:srgbClr>
                    </a:solidFill>
                  </a:tcPr>
                </a:tc>
                <a:tc>
                  <a:txBody>
                    <a:bodyPr/>
                    <a:lstStyle/>
                    <a:p>
                      <a:r>
                        <a:rPr lang="en-US" sz="1600" b="0" dirty="0">
                          <a:solidFill>
                            <a:schemeClr val="bg1"/>
                          </a:solidFill>
                          <a:latin typeface="Arboria-Bold" panose="02000506020000020004" pitchFamily="2" charset="0"/>
                          <a:ea typeface="微软雅黑 Light" panose="020B0502040204020203" pitchFamily="34" charset="-122"/>
                        </a:rPr>
                        <a:t>Rest</a:t>
                      </a:r>
                      <a:r>
                        <a:rPr lang="en-US" sz="1600" b="0" baseline="0" dirty="0">
                          <a:solidFill>
                            <a:schemeClr val="bg1"/>
                          </a:solidFill>
                          <a:latin typeface="Arboria-Bold" panose="02000506020000020004" pitchFamily="2" charset="0"/>
                          <a:ea typeface="微软雅黑 Light" panose="020B0502040204020203" pitchFamily="34" charset="-122"/>
                        </a:rPr>
                        <a:t> of World</a:t>
                      </a:r>
                      <a:endParaRPr lang="en-US" sz="1600" b="0" dirty="0">
                        <a:solidFill>
                          <a:schemeClr val="bg1"/>
                        </a:solidFill>
                        <a:latin typeface="Arboria-Bold" panose="02000506020000020004" pitchFamily="2" charset="0"/>
                        <a:ea typeface="微软雅黑 Light" panose="020B0502040204020203" pitchFamily="34" charset="-122"/>
                      </a:endParaRPr>
                    </a:p>
                  </a:txBody>
                  <a:tcPr>
                    <a:solidFill>
                      <a:srgbClr val="00AF41">
                        <a:alpha val="20000"/>
                      </a:srgbClr>
                    </a:solidFill>
                  </a:tcPr>
                </a:tc>
                <a:tc>
                  <a:txBody>
                    <a:bodyPr/>
                    <a:lstStyle/>
                    <a:p>
                      <a:r>
                        <a:rPr lang="en-US" sz="1600" b="0" dirty="0">
                          <a:solidFill>
                            <a:schemeClr val="bg1"/>
                          </a:solidFill>
                          <a:latin typeface="Arboria-Bold" panose="02000506020000020004" pitchFamily="2" charset="0"/>
                          <a:ea typeface="微软雅黑 Light" panose="020B0502040204020203" pitchFamily="34" charset="-122"/>
                        </a:rPr>
                        <a:t>             19,665,001</a:t>
                      </a:r>
                    </a:p>
                  </a:txBody>
                  <a:tcPr>
                    <a:solidFill>
                      <a:srgbClr val="00AF41">
                        <a:alpha val="20000"/>
                      </a:srgbClr>
                    </a:solidFill>
                  </a:tcPr>
                </a:tc>
                <a:extLst>
                  <a:ext uri="{0D108BD9-81ED-4DB2-BD59-A6C34878D82A}">
                    <a16:rowId xmlns:a16="http://schemas.microsoft.com/office/drawing/2014/main" val="10000"/>
                  </a:ext>
                </a:extLst>
              </a:tr>
              <a:tr h="241854">
                <a:tc>
                  <a:txBody>
                    <a:bodyPr/>
                    <a:lstStyle/>
                    <a:p>
                      <a:endParaRPr lang="en-US" sz="1600" b="1" dirty="0"/>
                    </a:p>
                  </a:txBody>
                  <a:tcPr/>
                </a:tc>
                <a:tc>
                  <a:txBody>
                    <a:bodyPr/>
                    <a:lstStyle/>
                    <a:p>
                      <a:r>
                        <a:rPr lang="en-US" sz="1600" b="1" dirty="0">
                          <a:solidFill>
                            <a:schemeClr val="bg1"/>
                          </a:solidFill>
                          <a:latin typeface="Arboria-Bold" panose="02000506020000020004" pitchFamily="2" charset="0"/>
                          <a:ea typeface="微软雅黑 Light" panose="020B0502040204020203" pitchFamily="34" charset="-122"/>
                        </a:rPr>
                        <a:t>Total</a:t>
                      </a:r>
                    </a:p>
                  </a:txBody>
                  <a:tcPr/>
                </a:tc>
                <a:tc>
                  <a:txBody>
                    <a:bodyPr/>
                    <a:lstStyle/>
                    <a:p>
                      <a:r>
                        <a:rPr lang="en-US" sz="1600" b="1" dirty="0">
                          <a:solidFill>
                            <a:schemeClr val="bg1"/>
                          </a:solidFill>
                          <a:latin typeface="Arboria-Bold" panose="02000506020000020004" pitchFamily="2" charset="0"/>
                          <a:ea typeface="微软雅黑 Light" panose="020B0502040204020203" pitchFamily="34" charset="-122"/>
                        </a:rPr>
                        <a:t>             </a:t>
                      </a:r>
                      <a:r>
                        <a:rPr lang="en-US" sz="1600" b="1" kern="1200" dirty="0">
                          <a:solidFill>
                            <a:schemeClr val="bg1"/>
                          </a:solidFill>
                          <a:effectLst/>
                          <a:latin typeface="Arboria-Bold" panose="02000506020000020004" pitchFamily="2" charset="0"/>
                          <a:ea typeface="微软雅黑 Light" panose="020B0502040204020203" pitchFamily="34" charset="-122"/>
                        </a:rPr>
                        <a:t>94,976,569</a:t>
                      </a:r>
                      <a:endParaRPr lang="en-US" sz="1600" b="1" dirty="0">
                        <a:solidFill>
                          <a:schemeClr val="bg1"/>
                        </a:solidFill>
                        <a:latin typeface="Arboria-Bold" panose="02000506020000020004" pitchFamily="2" charset="0"/>
                        <a:ea typeface="微软雅黑 Light" panose="020B0502040204020203" pitchFamily="34" charset="-122"/>
                      </a:endParaRPr>
                    </a:p>
                  </a:txBody>
                  <a:tcPr/>
                </a:tc>
                <a:extLst>
                  <a:ext uri="{0D108BD9-81ED-4DB2-BD59-A6C34878D82A}">
                    <a16:rowId xmlns:a16="http://schemas.microsoft.com/office/drawing/2014/main" val="10001"/>
                  </a:ext>
                </a:extLst>
              </a:tr>
            </a:tbl>
          </a:graphicData>
        </a:graphic>
      </p:graphicFrame>
      <p:sp>
        <p:nvSpPr>
          <p:cNvPr id="17" name="文本框 16">
            <a:extLst>
              <a:ext uri="{FF2B5EF4-FFF2-40B4-BE49-F238E27FC236}">
                <a16:creationId xmlns:a16="http://schemas.microsoft.com/office/drawing/2014/main" id="{5549FC34-6509-4052-A398-D28D2D93441D}"/>
              </a:ext>
            </a:extLst>
          </p:cNvPr>
          <p:cNvSpPr txBox="1"/>
          <p:nvPr/>
        </p:nvSpPr>
        <p:spPr>
          <a:xfrm>
            <a:off x="6959906" y="5551138"/>
            <a:ext cx="3861657" cy="923330"/>
          </a:xfrm>
          <a:prstGeom prst="rect">
            <a:avLst/>
          </a:prstGeom>
          <a:noFill/>
        </p:spPr>
        <p:txBody>
          <a:bodyPr wrap="square" rtlCol="0">
            <a:spAutoFit/>
          </a:bodyPr>
          <a:lstStyle/>
          <a:p>
            <a:r>
              <a:rPr lang="en-US" altLang="zh-CN" dirty="0">
                <a:solidFill>
                  <a:schemeClr val="bg1"/>
                </a:solidFill>
                <a:latin typeface="Arboria-Bold" panose="02000506020000020004" pitchFamily="2" charset="0"/>
                <a:ea typeface="微软雅黑 Light" panose="020B0502040204020203" pitchFamily="34" charset="-122"/>
              </a:rPr>
              <a:t>*</a:t>
            </a:r>
            <a:r>
              <a:rPr lang="en-US" altLang="zh-CN" dirty="0">
                <a:solidFill>
                  <a:schemeClr val="bg1"/>
                </a:solidFill>
              </a:rPr>
              <a:t>In addition, approximately one million </a:t>
            </a:r>
            <a:r>
              <a:rPr lang="en-US" altLang="zh-CN" b="1" dirty="0">
                <a:solidFill>
                  <a:schemeClr val="bg1"/>
                </a:solidFill>
              </a:rPr>
              <a:t>Low Speed Electric Vehicles </a:t>
            </a:r>
            <a:r>
              <a:rPr lang="en-US" altLang="zh-CN" dirty="0">
                <a:solidFill>
                  <a:schemeClr val="bg1"/>
                </a:solidFill>
              </a:rPr>
              <a:t>were sold in China in 2016.</a:t>
            </a:r>
          </a:p>
        </p:txBody>
      </p:sp>
      <p:sp>
        <p:nvSpPr>
          <p:cNvPr id="19" name="箭头: 右 18">
            <a:extLst>
              <a:ext uri="{FF2B5EF4-FFF2-40B4-BE49-F238E27FC236}">
                <a16:creationId xmlns:a16="http://schemas.microsoft.com/office/drawing/2014/main" id="{27A648E1-8A62-4B69-B1AE-C2BA95156CA7}"/>
              </a:ext>
            </a:extLst>
          </p:cNvPr>
          <p:cNvSpPr/>
          <p:nvPr/>
        </p:nvSpPr>
        <p:spPr>
          <a:xfrm>
            <a:off x="6151894" y="2316936"/>
            <a:ext cx="808011" cy="89637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dirty="0">
              <a:latin typeface="Arboria-Bold" panose="02000506020000020004" pitchFamily="2" charset="0"/>
              <a:ea typeface="微软雅黑 Light" panose="020B0502040204020203" pitchFamily="34" charset="-122"/>
            </a:endParaRPr>
          </a:p>
        </p:txBody>
      </p:sp>
    </p:spTree>
    <p:extLst>
      <p:ext uri="{BB962C8B-B14F-4D97-AF65-F5344CB8AC3E}">
        <p14:creationId xmlns:p14="http://schemas.microsoft.com/office/powerpoint/2010/main" val="771975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西装, 人员, 男士, 室内&#10;&#10;已生成极高可信度的说明">
            <a:extLst>
              <a:ext uri="{FF2B5EF4-FFF2-40B4-BE49-F238E27FC236}">
                <a16:creationId xmlns:a16="http://schemas.microsoft.com/office/drawing/2014/main" id="{66BCFF0C-D2DD-4DCE-AE7B-DB1E005B93C9}"/>
              </a:ext>
            </a:extLst>
          </p:cNvPr>
          <p:cNvPicPr>
            <a:picLocks noChangeAspect="1"/>
          </p:cNvPicPr>
          <p:nvPr/>
        </p:nvPicPr>
        <p:blipFill rotWithShape="1">
          <a:blip r:embed="rId2">
            <a:extLst>
              <a:ext uri="{28A0092B-C50C-407E-A947-70E740481C1C}">
                <a14:useLocalDpi xmlns:a14="http://schemas.microsoft.com/office/drawing/2010/main" val="0"/>
              </a:ext>
            </a:extLst>
          </a:blip>
          <a:srcRect b="14914"/>
          <a:stretch/>
        </p:blipFill>
        <p:spPr>
          <a:xfrm>
            <a:off x="0" y="-1562"/>
            <a:ext cx="12191999" cy="6914146"/>
          </a:xfrm>
          <a:prstGeom prst="rect">
            <a:avLst/>
          </a:prstGeom>
        </p:spPr>
      </p:pic>
      <p:sp>
        <p:nvSpPr>
          <p:cNvPr id="18" name="矩形 17">
            <a:extLst>
              <a:ext uri="{FF2B5EF4-FFF2-40B4-BE49-F238E27FC236}">
                <a16:creationId xmlns:a16="http://schemas.microsoft.com/office/drawing/2014/main" id="{801689A6-8F2F-46BC-A2F7-95AE0FC8BBE7}"/>
              </a:ext>
            </a:extLst>
          </p:cNvPr>
          <p:cNvSpPr/>
          <p:nvPr/>
        </p:nvSpPr>
        <p:spPr>
          <a:xfrm>
            <a:off x="0" y="0"/>
            <a:ext cx="12191980" cy="6912583"/>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9">
            <a:extLst>
              <a:ext uri="{FF2B5EF4-FFF2-40B4-BE49-F238E27FC236}">
                <a16:creationId xmlns:a16="http://schemas.microsoft.com/office/drawing/2014/main" id="{1C6C475D-B9B1-4748-925A-08F81B9AD17D}"/>
              </a:ext>
            </a:extLst>
          </p:cNvPr>
          <p:cNvSpPr/>
          <p:nvPr/>
        </p:nvSpPr>
        <p:spPr>
          <a:xfrm>
            <a:off x="569231" y="657134"/>
            <a:ext cx="10765878" cy="1015663"/>
          </a:xfrm>
          <a:prstGeom prst="rect">
            <a:avLst/>
          </a:prstGeom>
        </p:spPr>
        <p:txBody>
          <a:bodyPr wrap="square">
            <a:spAutoFit/>
          </a:bodyPr>
          <a:lstStyle/>
          <a:p>
            <a:pPr lvl="0">
              <a:defRPr/>
            </a:pPr>
            <a:r>
              <a:rPr lang="en-US" altLang="zh-CN" sz="6000" noProof="0" dirty="0">
                <a:solidFill>
                  <a:prstClr val="white"/>
                </a:solidFill>
                <a:latin typeface="Arboria-Bold" panose="02000506020000020004"/>
                <a:ea typeface="微软雅黑 Light" panose="020B0502040204020203" pitchFamily="34" charset="-122"/>
              </a:rPr>
              <a:t>But, U.S. Fleet Owners Want EVs</a:t>
            </a:r>
            <a:endParaRPr kumimoji="0" lang="en-US" altLang="zh-CN" sz="6000" b="0" i="0" u="none" strike="noStrike" kern="1200" cap="none" spc="0" normalizeH="0" baseline="0" noProof="0" dirty="0">
              <a:ln>
                <a:noFill/>
              </a:ln>
              <a:solidFill>
                <a:prstClr val="white"/>
              </a:solidFill>
              <a:effectLst/>
              <a:uLnTx/>
              <a:uFillTx/>
              <a:latin typeface="Arboria-Bold" panose="02000506020000020004"/>
              <a:ea typeface="微软雅黑 Light" panose="020B0502040204020203" pitchFamily="34" charset="-122"/>
            </a:endParaRPr>
          </a:p>
        </p:txBody>
      </p:sp>
      <p:sp>
        <p:nvSpPr>
          <p:cNvPr id="11" name="矩形 10">
            <a:extLst>
              <a:ext uri="{FF2B5EF4-FFF2-40B4-BE49-F238E27FC236}">
                <a16:creationId xmlns:a16="http://schemas.microsoft.com/office/drawing/2014/main" id="{0EE29E39-5798-40BE-9EEF-CB257F605051}"/>
              </a:ext>
            </a:extLst>
          </p:cNvPr>
          <p:cNvSpPr/>
          <p:nvPr/>
        </p:nvSpPr>
        <p:spPr>
          <a:xfrm>
            <a:off x="849775" y="2146953"/>
            <a:ext cx="3258929" cy="3945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a typeface="微软雅黑 Light" panose="020B0502040204020203" pitchFamily="34" charset="-122"/>
            </a:endParaRPr>
          </a:p>
        </p:txBody>
      </p:sp>
      <p:sp>
        <p:nvSpPr>
          <p:cNvPr id="12" name="内容占位符 2">
            <a:extLst>
              <a:ext uri="{FF2B5EF4-FFF2-40B4-BE49-F238E27FC236}">
                <a16:creationId xmlns:a16="http://schemas.microsoft.com/office/drawing/2014/main" id="{1C1DA58D-6C1D-497B-AF9A-363567EEB3D5}"/>
              </a:ext>
            </a:extLst>
          </p:cNvPr>
          <p:cNvSpPr txBox="1">
            <a:spLocks/>
          </p:cNvSpPr>
          <p:nvPr/>
        </p:nvSpPr>
        <p:spPr>
          <a:xfrm>
            <a:off x="747895" y="2471879"/>
            <a:ext cx="3585372" cy="4665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500"/>
              </a:spcAft>
              <a:buFont typeface="Arial" panose="020B0604020202020204" pitchFamily="34" charset="0"/>
              <a:buNone/>
            </a:pPr>
            <a:r>
              <a:rPr lang="en-US" altLang="zh-CN" dirty="0">
                <a:solidFill>
                  <a:srgbClr val="37FF96"/>
                </a:solidFill>
                <a:latin typeface="Arboria-Bold" panose="02000506020000020004" pitchFamily="2" charset="0"/>
                <a:ea typeface="微软雅黑 Light" panose="020B0502040204020203" pitchFamily="34" charset="-122"/>
                <a:cs typeface="Calibri" panose="020F0502020204030204" pitchFamily="34" charset="0"/>
              </a:rPr>
              <a:t>Who?                                                                                           </a:t>
            </a:r>
          </a:p>
          <a:p>
            <a:pPr>
              <a:lnSpc>
                <a:spcPct val="100000"/>
              </a:lnSpc>
              <a:spcBef>
                <a:spcPts val="0"/>
              </a:spcBef>
              <a:spcAft>
                <a:spcPts val="600"/>
              </a:spcAft>
            </a:pPr>
            <a:r>
              <a:rPr lang="en-US" altLang="zh-CN" sz="2000" dirty="0">
                <a:solidFill>
                  <a:schemeClr val="bg1"/>
                </a:solidFill>
                <a:ea typeface="微软雅黑 Light" panose="020B0502040204020203" pitchFamily="34" charset="-122"/>
              </a:rPr>
              <a:t>Taxi and Limousine Operators </a:t>
            </a:r>
          </a:p>
          <a:p>
            <a:pPr>
              <a:lnSpc>
                <a:spcPct val="100000"/>
              </a:lnSpc>
              <a:spcBef>
                <a:spcPts val="0"/>
              </a:spcBef>
              <a:spcAft>
                <a:spcPts val="600"/>
              </a:spcAft>
            </a:pPr>
            <a:r>
              <a:rPr lang="en-US" altLang="zh-CN" sz="2000" dirty="0">
                <a:solidFill>
                  <a:schemeClr val="bg1"/>
                </a:solidFill>
                <a:ea typeface="微软雅黑 Light" panose="020B0502040204020203" pitchFamily="34" charset="-122"/>
              </a:rPr>
              <a:t>Logistics Companies</a:t>
            </a:r>
          </a:p>
          <a:p>
            <a:pPr>
              <a:lnSpc>
                <a:spcPct val="100000"/>
              </a:lnSpc>
              <a:spcBef>
                <a:spcPts val="0"/>
              </a:spcBef>
              <a:spcAft>
                <a:spcPts val="600"/>
              </a:spcAft>
            </a:pPr>
            <a:r>
              <a:rPr lang="en-US" altLang="zh-CN" sz="2000" dirty="0">
                <a:solidFill>
                  <a:schemeClr val="bg1"/>
                </a:solidFill>
                <a:ea typeface="微软雅黑 Light" panose="020B0502040204020203" pitchFamily="34" charset="-122"/>
              </a:rPr>
              <a:t>School Districts</a:t>
            </a:r>
          </a:p>
          <a:p>
            <a:pPr>
              <a:lnSpc>
                <a:spcPct val="100000"/>
              </a:lnSpc>
              <a:spcBef>
                <a:spcPts val="0"/>
              </a:spcBef>
              <a:spcAft>
                <a:spcPts val="600"/>
              </a:spcAft>
            </a:pPr>
            <a:r>
              <a:rPr lang="en-US" altLang="zh-CN" sz="2000" dirty="0">
                <a:solidFill>
                  <a:schemeClr val="bg1"/>
                </a:solidFill>
                <a:ea typeface="微软雅黑 Light" panose="020B0502040204020203" pitchFamily="34" charset="-122"/>
              </a:rPr>
              <a:t>Public Transit Authorities</a:t>
            </a:r>
          </a:p>
          <a:p>
            <a:pPr>
              <a:lnSpc>
                <a:spcPct val="100000"/>
              </a:lnSpc>
              <a:spcBef>
                <a:spcPts val="0"/>
              </a:spcBef>
              <a:spcAft>
                <a:spcPts val="600"/>
              </a:spcAft>
            </a:pPr>
            <a:r>
              <a:rPr lang="en-US" altLang="zh-CN" sz="2000" dirty="0">
                <a:solidFill>
                  <a:schemeClr val="bg1"/>
                </a:solidFill>
                <a:ea typeface="微软雅黑 Light" panose="020B0502040204020203" pitchFamily="34" charset="-122"/>
              </a:rPr>
              <a:t>Municipalities</a:t>
            </a:r>
          </a:p>
          <a:p>
            <a:pPr>
              <a:lnSpc>
                <a:spcPct val="100000"/>
              </a:lnSpc>
              <a:spcBef>
                <a:spcPts val="0"/>
              </a:spcBef>
              <a:spcAft>
                <a:spcPts val="600"/>
              </a:spcAft>
            </a:pPr>
            <a:r>
              <a:rPr lang="en-US" altLang="zh-CN" sz="2000" dirty="0">
                <a:solidFill>
                  <a:schemeClr val="bg1"/>
                </a:solidFill>
                <a:ea typeface="微软雅黑 Light" panose="020B0502040204020203" pitchFamily="34" charset="-122"/>
              </a:rPr>
              <a:t>Universities</a:t>
            </a:r>
          </a:p>
          <a:p>
            <a:pPr>
              <a:lnSpc>
                <a:spcPct val="100000"/>
              </a:lnSpc>
              <a:spcBef>
                <a:spcPts val="0"/>
              </a:spcBef>
              <a:spcAft>
                <a:spcPts val="600"/>
              </a:spcAft>
            </a:pPr>
            <a:r>
              <a:rPr lang="en-US" altLang="zh-CN" sz="2000" dirty="0">
                <a:solidFill>
                  <a:schemeClr val="bg1"/>
                </a:solidFill>
                <a:ea typeface="微软雅黑 Light" panose="020B0502040204020203" pitchFamily="34" charset="-122"/>
              </a:rPr>
              <a:t>Military</a:t>
            </a:r>
          </a:p>
          <a:p>
            <a:pPr>
              <a:lnSpc>
                <a:spcPct val="100000"/>
              </a:lnSpc>
              <a:spcBef>
                <a:spcPts val="0"/>
              </a:spcBef>
              <a:spcAft>
                <a:spcPts val="600"/>
              </a:spcAft>
            </a:pPr>
            <a:endParaRPr lang="en-US" altLang="zh-CN" sz="2400" dirty="0">
              <a:solidFill>
                <a:schemeClr val="bg1"/>
              </a:solidFill>
              <a:latin typeface="Arboria-Bold" panose="02000506020000020004" pitchFamily="2" charset="0"/>
              <a:ea typeface="微软雅黑 Light" panose="020B0502040204020203" pitchFamily="34" charset="-122"/>
              <a:cs typeface="Calibri" panose="020F0502020204030204" pitchFamily="34" charset="0"/>
            </a:endParaRPr>
          </a:p>
          <a:p>
            <a:pPr marL="0" indent="0">
              <a:lnSpc>
                <a:spcPct val="100000"/>
              </a:lnSpc>
              <a:spcBef>
                <a:spcPts val="0"/>
              </a:spcBef>
              <a:spcAft>
                <a:spcPts val="600"/>
              </a:spcAft>
              <a:buFont typeface="Arial" panose="020B0604020202020204" pitchFamily="34" charset="0"/>
              <a:buNone/>
            </a:pPr>
            <a:endParaRPr lang="en-US" sz="2400" dirty="0">
              <a:solidFill>
                <a:schemeClr val="bg1"/>
              </a:solidFill>
              <a:latin typeface="Arboria-Bold" panose="02000506020000020004" pitchFamily="2" charset="0"/>
              <a:ea typeface="微软雅黑 Light" panose="020B0502040204020203" pitchFamily="34" charset="-122"/>
            </a:endParaRPr>
          </a:p>
          <a:p>
            <a:pPr marL="0" indent="0">
              <a:lnSpc>
                <a:spcPct val="100000"/>
              </a:lnSpc>
              <a:spcBef>
                <a:spcPts val="0"/>
              </a:spcBef>
              <a:spcAft>
                <a:spcPts val="300"/>
              </a:spcAft>
              <a:buFont typeface="Arial" panose="020B0604020202020204" pitchFamily="34" charset="0"/>
              <a:buNone/>
            </a:pPr>
            <a:endParaRPr lang="en-US" altLang="zh-CN" dirty="0">
              <a:solidFill>
                <a:schemeClr val="bg1"/>
              </a:solidFill>
              <a:latin typeface="Arboria-Bold" panose="02000506020000020004" pitchFamily="2" charset="0"/>
              <a:ea typeface="微软雅黑 Light" panose="020B0502040204020203" pitchFamily="34" charset="-122"/>
              <a:cs typeface="Calibri" panose="020F0502020204030204" pitchFamily="34" charset="0"/>
            </a:endParaRPr>
          </a:p>
          <a:p>
            <a:pPr>
              <a:lnSpc>
                <a:spcPct val="100000"/>
              </a:lnSpc>
              <a:spcBef>
                <a:spcPts val="0"/>
              </a:spcBef>
              <a:spcAft>
                <a:spcPts val="600"/>
              </a:spcAft>
            </a:pPr>
            <a:endParaRPr lang="en-US" altLang="zh-CN" sz="2000" i="1" dirty="0">
              <a:cs typeface="Calibri" panose="020F0502020204030204" pitchFamily="34" charset="0"/>
            </a:endParaRPr>
          </a:p>
        </p:txBody>
      </p:sp>
      <p:sp>
        <p:nvSpPr>
          <p:cNvPr id="13" name="文本框 12">
            <a:extLst>
              <a:ext uri="{FF2B5EF4-FFF2-40B4-BE49-F238E27FC236}">
                <a16:creationId xmlns:a16="http://schemas.microsoft.com/office/drawing/2014/main" id="{7A17909C-37AF-49CB-B5CF-12D6FA509E30}"/>
              </a:ext>
            </a:extLst>
          </p:cNvPr>
          <p:cNvSpPr txBox="1"/>
          <p:nvPr/>
        </p:nvSpPr>
        <p:spPr>
          <a:xfrm>
            <a:off x="4404900" y="2475081"/>
            <a:ext cx="6930209" cy="1754326"/>
          </a:xfrm>
          <a:prstGeom prst="rect">
            <a:avLst/>
          </a:prstGeom>
          <a:noFill/>
        </p:spPr>
        <p:txBody>
          <a:bodyPr wrap="square" rtlCol="0">
            <a:spAutoFit/>
          </a:bodyPr>
          <a:lstStyle/>
          <a:p>
            <a:pPr>
              <a:spcAft>
                <a:spcPts val="1200"/>
              </a:spcAft>
            </a:pPr>
            <a:r>
              <a:rPr lang="en-US" altLang="zh-CN" sz="2800" dirty="0">
                <a:solidFill>
                  <a:srgbClr val="37FF96"/>
                </a:solidFill>
                <a:latin typeface="Arboria-Bold" panose="02000506020000020004" pitchFamily="2" charset="0"/>
                <a:ea typeface="微软雅黑 Light" panose="020B0502040204020203" pitchFamily="34" charset="-122"/>
                <a:cs typeface="Calibri" panose="020F0502020204030204" pitchFamily="34" charset="0"/>
              </a:rPr>
              <a:t>Why?</a:t>
            </a:r>
          </a:p>
          <a:p>
            <a:pPr marL="228600" indent="-228600">
              <a:spcAft>
                <a:spcPts val="600"/>
              </a:spcAft>
              <a:buFont typeface="Arial" panose="020B0604020202020204" pitchFamily="34" charset="0"/>
              <a:buChar char="•"/>
            </a:pPr>
            <a:r>
              <a:rPr lang="en-US" altLang="zh-CN" sz="2000" dirty="0">
                <a:solidFill>
                  <a:schemeClr val="bg1"/>
                </a:solidFill>
                <a:ea typeface="微软雅黑 Light" panose="020B0502040204020203" pitchFamily="34" charset="-122"/>
              </a:rPr>
              <a:t>Battery costs are 20%</a:t>
            </a:r>
            <a:r>
              <a:rPr lang="zh-CN" altLang="en-US" sz="2000" dirty="0">
                <a:solidFill>
                  <a:schemeClr val="bg1"/>
                </a:solidFill>
                <a:ea typeface="微软雅黑 Light" panose="020B0502040204020203" pitchFamily="34" charset="-122"/>
              </a:rPr>
              <a:t> </a:t>
            </a:r>
            <a:r>
              <a:rPr lang="en-US" altLang="zh-CN" sz="2000" dirty="0">
                <a:solidFill>
                  <a:schemeClr val="bg1"/>
                </a:solidFill>
                <a:ea typeface="微软雅黑 Light" panose="020B0502040204020203" pitchFamily="34" charset="-122"/>
              </a:rPr>
              <a:t>of what they were 5 years ago.</a:t>
            </a:r>
          </a:p>
          <a:p>
            <a:pPr marL="228600" indent="-228600">
              <a:spcAft>
                <a:spcPts val="600"/>
              </a:spcAft>
              <a:buFont typeface="Arial" panose="020B0604020202020204" pitchFamily="34" charset="0"/>
              <a:buChar char="•"/>
            </a:pPr>
            <a:r>
              <a:rPr lang="en-US" altLang="zh-CN" sz="2000" dirty="0">
                <a:solidFill>
                  <a:schemeClr val="bg1"/>
                </a:solidFill>
                <a:ea typeface="微软雅黑 Light" panose="020B0502040204020203" pitchFamily="34" charset="-122"/>
              </a:rPr>
              <a:t>The charging infrastructure is being put in place.</a:t>
            </a:r>
          </a:p>
          <a:p>
            <a:pPr marL="228600" indent="-228600">
              <a:spcAft>
                <a:spcPts val="600"/>
              </a:spcAft>
              <a:buFont typeface="Arial" panose="020B0604020202020204" pitchFamily="34" charset="0"/>
              <a:buChar char="•"/>
            </a:pPr>
            <a:r>
              <a:rPr lang="en-US" altLang="zh-CN" sz="2000" dirty="0">
                <a:solidFill>
                  <a:schemeClr val="bg1"/>
                </a:solidFill>
                <a:ea typeface="微软雅黑 Light" panose="020B0502040204020203" pitchFamily="34" charset="-122"/>
              </a:rPr>
              <a:t>Lower Total Cost Of Ownership (“TCO”)</a:t>
            </a:r>
            <a:endParaRPr lang="zh-CN" altLang="en-US" sz="2000" dirty="0">
              <a:solidFill>
                <a:schemeClr val="bg1"/>
              </a:solidFill>
              <a:ea typeface="微软雅黑 Light" panose="020B0502040204020203" pitchFamily="34" charset="-122"/>
            </a:endParaRPr>
          </a:p>
        </p:txBody>
      </p:sp>
      <p:graphicFrame>
        <p:nvGraphicFramePr>
          <p:cNvPr id="20" name="表格 19">
            <a:extLst>
              <a:ext uri="{FF2B5EF4-FFF2-40B4-BE49-F238E27FC236}">
                <a16:creationId xmlns:a16="http://schemas.microsoft.com/office/drawing/2014/main" id="{0F113D03-7E88-46FB-80EF-F18598D468EC}"/>
              </a:ext>
            </a:extLst>
          </p:cNvPr>
          <p:cNvGraphicFramePr>
            <a:graphicFrameLocks noGrp="1"/>
          </p:cNvGraphicFramePr>
          <p:nvPr>
            <p:extLst>
              <p:ext uri="{D42A27DB-BD31-4B8C-83A1-F6EECF244321}">
                <p14:modId xmlns:p14="http://schemas.microsoft.com/office/powerpoint/2010/main" val="908735134"/>
              </p:ext>
            </p:extLst>
          </p:nvPr>
        </p:nvGraphicFramePr>
        <p:xfrm>
          <a:off x="4557829" y="4293222"/>
          <a:ext cx="3591234" cy="2258750"/>
        </p:xfrm>
        <a:graphic>
          <a:graphicData uri="http://schemas.openxmlformats.org/drawingml/2006/table">
            <a:tbl>
              <a:tblPr firstRow="1" firstCol="1" bandRow="1">
                <a:tableStyleId>{21E4AEA4-8DFA-4A89-87EB-49C32662AFE0}</a:tableStyleId>
              </a:tblPr>
              <a:tblGrid>
                <a:gridCol w="1210425">
                  <a:extLst>
                    <a:ext uri="{9D8B030D-6E8A-4147-A177-3AD203B41FA5}">
                      <a16:colId xmlns:a16="http://schemas.microsoft.com/office/drawing/2014/main" val="845299980"/>
                    </a:ext>
                  </a:extLst>
                </a:gridCol>
                <a:gridCol w="1023857">
                  <a:extLst>
                    <a:ext uri="{9D8B030D-6E8A-4147-A177-3AD203B41FA5}">
                      <a16:colId xmlns:a16="http://schemas.microsoft.com/office/drawing/2014/main" val="2193816246"/>
                    </a:ext>
                  </a:extLst>
                </a:gridCol>
                <a:gridCol w="1356952">
                  <a:extLst>
                    <a:ext uri="{9D8B030D-6E8A-4147-A177-3AD203B41FA5}">
                      <a16:colId xmlns:a16="http://schemas.microsoft.com/office/drawing/2014/main" val="1644864992"/>
                    </a:ext>
                  </a:extLst>
                </a:gridCol>
              </a:tblGrid>
              <a:tr h="282268">
                <a:tc gridSpan="3">
                  <a:txBody>
                    <a:bodyPr/>
                    <a:lstStyle/>
                    <a:p>
                      <a:pPr marL="133350" indent="-133350" algn="ctr">
                        <a:spcAft>
                          <a:spcPts val="0"/>
                        </a:spcAft>
                      </a:pPr>
                      <a:r>
                        <a:rPr lang="en-US" altLang="zh-CN" sz="1300" kern="100" dirty="0">
                          <a:effectLst/>
                          <a:latin typeface="Calibri" panose="020F0502020204030204" pitchFamily="34" charset="0"/>
                          <a:ea typeface="华文细黑" panose="02010600040101010101" pitchFamily="2" charset="-122"/>
                          <a:cs typeface="Times New Roman" panose="02020603050405020304" pitchFamily="18" charset="0"/>
                        </a:rPr>
                        <a:t>Battery</a:t>
                      </a:r>
                      <a:r>
                        <a:rPr lang="en-US" altLang="zh-CN" sz="1300" kern="100" baseline="0" dirty="0">
                          <a:effectLst/>
                          <a:latin typeface="Calibri" panose="020F0502020204030204" pitchFamily="34" charset="0"/>
                          <a:ea typeface="华文细黑" panose="02010600040101010101" pitchFamily="2" charset="-122"/>
                          <a:cs typeface="Times New Roman" panose="02020603050405020304" pitchFamily="18" charset="0"/>
                        </a:rPr>
                        <a:t> Pricing</a:t>
                      </a:r>
                      <a:endParaRPr lang="zh-CN" sz="1300"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940479551"/>
                  </a:ext>
                </a:extLst>
              </a:tr>
              <a:tr h="307099">
                <a:tc>
                  <a:txBody>
                    <a:bodyPr/>
                    <a:lstStyle/>
                    <a:p>
                      <a:pPr marL="133985" indent="-133985" algn="ctr">
                        <a:lnSpc>
                          <a:spcPts val="1400"/>
                        </a:lnSpc>
                        <a:spcAft>
                          <a:spcPts val="0"/>
                        </a:spcAft>
                      </a:pPr>
                      <a:r>
                        <a:rPr lang="en-US" altLang="zh-CN" sz="1300" kern="100" dirty="0">
                          <a:effectLst/>
                          <a:latin typeface="Calibri" panose="020F0502020204030204" pitchFamily="34" charset="0"/>
                          <a:ea typeface="华文细黑" panose="02010600040101010101" pitchFamily="2" charset="-122"/>
                          <a:cs typeface="Times New Roman" panose="02020603050405020304" pitchFamily="18" charset="0"/>
                        </a:rPr>
                        <a:t>Battery</a:t>
                      </a:r>
                      <a:r>
                        <a:rPr lang="en-US" altLang="zh-CN" sz="1300" kern="100" baseline="0" dirty="0">
                          <a:effectLst/>
                          <a:latin typeface="Calibri" panose="020F0502020204030204" pitchFamily="34" charset="0"/>
                          <a:ea typeface="华文细黑" panose="02010600040101010101" pitchFamily="2" charset="-122"/>
                          <a:cs typeface="Times New Roman" panose="02020603050405020304" pitchFamily="18" charset="0"/>
                        </a:rPr>
                        <a:t> Type</a:t>
                      </a:r>
                      <a:endParaRPr lang="zh-CN" sz="1300"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tc>
                  <a:txBody>
                    <a:bodyPr/>
                    <a:lstStyle/>
                    <a:p>
                      <a:pPr marL="133985" indent="-133985" algn="ctr">
                        <a:lnSpc>
                          <a:spcPts val="1400"/>
                        </a:lnSpc>
                        <a:spcAft>
                          <a:spcPts val="0"/>
                        </a:spcAft>
                      </a:pPr>
                      <a:r>
                        <a:rPr lang="en-US" altLang="zh-CN" sz="1300" b="1" kern="100" dirty="0">
                          <a:effectLst/>
                          <a:latin typeface="Calibri" panose="020F0502020204030204" pitchFamily="34" charset="0"/>
                          <a:ea typeface="华文细黑" panose="02010600040101010101" pitchFamily="2" charset="-122"/>
                          <a:cs typeface="Times New Roman" panose="02020603050405020304" pitchFamily="18" charset="0"/>
                        </a:rPr>
                        <a:t>Year</a:t>
                      </a:r>
                      <a:endParaRPr lang="zh-CN" sz="1300" b="1"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tc>
                  <a:txBody>
                    <a:bodyPr/>
                    <a:lstStyle/>
                    <a:p>
                      <a:pPr marL="133985" indent="-133985" algn="ctr">
                        <a:lnSpc>
                          <a:spcPts val="1400"/>
                        </a:lnSpc>
                        <a:spcAft>
                          <a:spcPts val="0"/>
                        </a:spcAft>
                      </a:pPr>
                      <a:r>
                        <a:rPr lang="en-US" altLang="zh-CN" sz="1300" b="1" kern="100" dirty="0">
                          <a:effectLst/>
                          <a:latin typeface="+mn-lt"/>
                          <a:ea typeface="+mn-ea"/>
                          <a:cs typeface="+mn-cs"/>
                        </a:rPr>
                        <a:t>Cost ($</a:t>
                      </a:r>
                      <a:r>
                        <a:rPr lang="en-US" altLang="zh-CN" sz="1300" b="1" kern="100" baseline="0" dirty="0">
                          <a:effectLst/>
                          <a:latin typeface="+mn-lt"/>
                          <a:ea typeface="+mn-ea"/>
                          <a:cs typeface="+mn-cs"/>
                        </a:rPr>
                        <a:t>/kWh)</a:t>
                      </a:r>
                      <a:endParaRPr lang="zh-CN" sz="1000" b="1"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697527529"/>
                  </a:ext>
                </a:extLst>
              </a:tr>
              <a:tr h="182108">
                <a:tc>
                  <a:txBody>
                    <a:bodyPr/>
                    <a:lstStyle/>
                    <a:p>
                      <a:pPr marL="133985" indent="-133985" algn="ctr">
                        <a:lnSpc>
                          <a:spcPts val="1400"/>
                        </a:lnSpc>
                        <a:spcAft>
                          <a:spcPts val="0"/>
                        </a:spcAft>
                      </a:pPr>
                      <a:r>
                        <a:rPr lang="en-US" altLang="zh-CN" sz="1300" b="0" kern="100" dirty="0">
                          <a:effectLst/>
                          <a:latin typeface="Calibri" panose="020F0502020204030204" pitchFamily="34" charset="0"/>
                          <a:ea typeface="华文细黑" panose="02010600040101010101" pitchFamily="2" charset="-122"/>
                          <a:cs typeface="Times New Roman" panose="02020603050405020304" pitchFamily="18" charset="0"/>
                        </a:rPr>
                        <a:t>Lithium Ion</a:t>
                      </a:r>
                      <a:endParaRPr lang="zh-CN" sz="1300" b="0"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tc>
                  <a:txBody>
                    <a:bodyPr/>
                    <a:lstStyle/>
                    <a:p>
                      <a:pPr marL="133985" indent="-133985" algn="ctr">
                        <a:lnSpc>
                          <a:spcPts val="1400"/>
                        </a:lnSpc>
                        <a:spcAft>
                          <a:spcPts val="0"/>
                        </a:spcAft>
                      </a:pPr>
                      <a:r>
                        <a:rPr lang="en-US" sz="1300" kern="100">
                          <a:effectLst/>
                        </a:rPr>
                        <a:t>2016</a:t>
                      </a:r>
                      <a:endParaRPr lang="zh-CN" sz="1300" kern="10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tc>
                  <a:txBody>
                    <a:bodyPr/>
                    <a:lstStyle/>
                    <a:p>
                      <a:pPr marL="133985" indent="-133985" algn="ctr">
                        <a:lnSpc>
                          <a:spcPts val="1400"/>
                        </a:lnSpc>
                        <a:spcAft>
                          <a:spcPts val="0"/>
                        </a:spcAft>
                      </a:pPr>
                      <a:r>
                        <a:rPr lang="en-US" sz="1300" kern="100" dirty="0">
                          <a:effectLst/>
                        </a:rPr>
                        <a:t>$145</a:t>
                      </a:r>
                      <a:endParaRPr lang="zh-CN" sz="1300"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050645546"/>
                  </a:ext>
                </a:extLst>
              </a:tr>
              <a:tr h="226335">
                <a:tc>
                  <a:txBody>
                    <a:bodyPr/>
                    <a:lstStyle/>
                    <a:p>
                      <a:pPr marL="133985" indent="-133985" algn="ctr">
                        <a:lnSpc>
                          <a:spcPts val="1400"/>
                        </a:lnSpc>
                        <a:spcAft>
                          <a:spcPts val="0"/>
                        </a:spcAft>
                      </a:pPr>
                      <a:r>
                        <a:rPr lang="en-US" altLang="zh-CN" sz="1300" b="0" kern="100" dirty="0">
                          <a:effectLst/>
                          <a:latin typeface="Calibri" panose="020F0502020204030204" pitchFamily="34" charset="0"/>
                          <a:ea typeface="华文细黑" panose="02010600040101010101" pitchFamily="2" charset="-122"/>
                          <a:cs typeface="Times New Roman" panose="02020603050405020304" pitchFamily="18" charset="0"/>
                        </a:rPr>
                        <a:t>Lithium Ion</a:t>
                      </a:r>
                      <a:endParaRPr lang="zh-CN" altLang="en-US" sz="1300" b="0"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tc>
                  <a:txBody>
                    <a:bodyPr/>
                    <a:lstStyle/>
                    <a:p>
                      <a:pPr marL="133985" indent="-133985" algn="ctr">
                        <a:lnSpc>
                          <a:spcPts val="1400"/>
                        </a:lnSpc>
                        <a:spcAft>
                          <a:spcPts val="0"/>
                        </a:spcAft>
                      </a:pPr>
                      <a:r>
                        <a:rPr lang="en-US" sz="1300" kern="100">
                          <a:effectLst/>
                        </a:rPr>
                        <a:t>2014</a:t>
                      </a:r>
                      <a:endParaRPr lang="zh-CN" sz="1300" kern="10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tc>
                  <a:txBody>
                    <a:bodyPr/>
                    <a:lstStyle/>
                    <a:p>
                      <a:pPr marL="133985" indent="-133985" algn="ctr">
                        <a:lnSpc>
                          <a:spcPts val="1400"/>
                        </a:lnSpc>
                        <a:spcAft>
                          <a:spcPts val="0"/>
                        </a:spcAft>
                      </a:pPr>
                      <a:r>
                        <a:rPr lang="en-US" sz="1300" kern="100" dirty="0">
                          <a:effectLst/>
                        </a:rPr>
                        <a:t>$200-300</a:t>
                      </a:r>
                      <a:endParaRPr lang="zh-CN" sz="1300"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28967804"/>
                  </a:ext>
                </a:extLst>
              </a:tr>
              <a:tr h="226335">
                <a:tc>
                  <a:txBody>
                    <a:bodyPr/>
                    <a:lstStyle/>
                    <a:p>
                      <a:pPr marL="133985" indent="-133985" algn="ctr">
                        <a:lnSpc>
                          <a:spcPts val="1400"/>
                        </a:lnSpc>
                        <a:spcAft>
                          <a:spcPts val="0"/>
                        </a:spcAft>
                      </a:pPr>
                      <a:r>
                        <a:rPr lang="en-US" altLang="zh-CN" sz="1300" b="0" kern="100" dirty="0">
                          <a:effectLst/>
                          <a:latin typeface="Calibri" panose="020F0502020204030204" pitchFamily="34" charset="0"/>
                          <a:ea typeface="华文细黑" panose="02010600040101010101" pitchFamily="2" charset="-122"/>
                          <a:cs typeface="Times New Roman" panose="02020603050405020304" pitchFamily="18" charset="0"/>
                        </a:rPr>
                        <a:t>Lithium Ion</a:t>
                      </a:r>
                      <a:endParaRPr lang="zh-CN" altLang="en-US" sz="1300" b="0"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tc>
                  <a:txBody>
                    <a:bodyPr/>
                    <a:lstStyle/>
                    <a:p>
                      <a:pPr marL="133985" indent="-133985" algn="ctr">
                        <a:lnSpc>
                          <a:spcPts val="1400"/>
                        </a:lnSpc>
                        <a:spcAft>
                          <a:spcPts val="0"/>
                        </a:spcAft>
                      </a:pPr>
                      <a:r>
                        <a:rPr lang="en-US" sz="1300" kern="100">
                          <a:effectLst/>
                        </a:rPr>
                        <a:t>2012</a:t>
                      </a:r>
                      <a:endParaRPr lang="zh-CN" sz="1300" kern="10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tc>
                  <a:txBody>
                    <a:bodyPr/>
                    <a:lstStyle/>
                    <a:p>
                      <a:pPr marL="133985" indent="-133985" algn="ctr">
                        <a:lnSpc>
                          <a:spcPts val="1400"/>
                        </a:lnSpc>
                        <a:spcAft>
                          <a:spcPts val="0"/>
                        </a:spcAft>
                      </a:pPr>
                      <a:r>
                        <a:rPr lang="en-US" sz="1300" kern="100" dirty="0">
                          <a:effectLst/>
                        </a:rPr>
                        <a:t>$500-600</a:t>
                      </a:r>
                      <a:endParaRPr lang="zh-CN" sz="1300"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9044709"/>
                  </a:ext>
                </a:extLst>
              </a:tr>
              <a:tr h="226335">
                <a:tc>
                  <a:txBody>
                    <a:bodyPr/>
                    <a:lstStyle/>
                    <a:p>
                      <a:pPr marL="133985" indent="-133985" algn="ctr">
                        <a:lnSpc>
                          <a:spcPts val="1400"/>
                        </a:lnSpc>
                        <a:spcAft>
                          <a:spcPts val="0"/>
                        </a:spcAft>
                      </a:pPr>
                      <a:r>
                        <a:rPr lang="en-US" altLang="zh-CN" sz="1300" b="0" kern="100" dirty="0">
                          <a:effectLst/>
                          <a:latin typeface="Calibri" panose="020F0502020204030204" pitchFamily="34" charset="0"/>
                          <a:ea typeface="华文细黑" panose="02010600040101010101" pitchFamily="2" charset="-122"/>
                          <a:cs typeface="Times New Roman" panose="02020603050405020304" pitchFamily="18" charset="0"/>
                        </a:rPr>
                        <a:t>Lithium Ion</a:t>
                      </a:r>
                      <a:endParaRPr lang="zh-CN" altLang="en-US" sz="1300" b="0"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tc>
                  <a:txBody>
                    <a:bodyPr/>
                    <a:lstStyle/>
                    <a:p>
                      <a:pPr marL="133985" indent="-133985" algn="ctr">
                        <a:lnSpc>
                          <a:spcPts val="1400"/>
                        </a:lnSpc>
                        <a:spcAft>
                          <a:spcPts val="0"/>
                        </a:spcAft>
                      </a:pPr>
                      <a:r>
                        <a:rPr lang="en-US" sz="1300" kern="100" dirty="0">
                          <a:effectLst/>
                        </a:rPr>
                        <a:t>2012</a:t>
                      </a:r>
                      <a:endParaRPr lang="zh-CN" sz="1300"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tc>
                  <a:txBody>
                    <a:bodyPr/>
                    <a:lstStyle/>
                    <a:p>
                      <a:pPr marL="133985" indent="-133985" algn="ctr">
                        <a:lnSpc>
                          <a:spcPts val="1400"/>
                        </a:lnSpc>
                        <a:spcAft>
                          <a:spcPts val="0"/>
                        </a:spcAft>
                      </a:pPr>
                      <a:r>
                        <a:rPr lang="en-US" sz="1300" kern="100" dirty="0">
                          <a:effectLst/>
                        </a:rPr>
                        <a:t>$400</a:t>
                      </a:r>
                      <a:endParaRPr lang="zh-CN" sz="1300"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28772999"/>
                  </a:ext>
                </a:extLst>
              </a:tr>
              <a:tr h="226335">
                <a:tc>
                  <a:txBody>
                    <a:bodyPr/>
                    <a:lstStyle/>
                    <a:p>
                      <a:pPr marL="133985" indent="-133985" algn="ctr">
                        <a:lnSpc>
                          <a:spcPts val="1400"/>
                        </a:lnSpc>
                        <a:spcAft>
                          <a:spcPts val="0"/>
                        </a:spcAft>
                      </a:pPr>
                      <a:r>
                        <a:rPr lang="en-US" altLang="zh-CN" sz="1300" b="0" kern="100" dirty="0">
                          <a:effectLst/>
                          <a:latin typeface="Calibri" panose="020F0502020204030204" pitchFamily="34" charset="0"/>
                          <a:ea typeface="华文细黑" panose="02010600040101010101" pitchFamily="2" charset="-122"/>
                          <a:cs typeface="Times New Roman" panose="02020603050405020304" pitchFamily="18" charset="0"/>
                        </a:rPr>
                        <a:t>Lithium Ion</a:t>
                      </a:r>
                      <a:endParaRPr lang="zh-CN" altLang="en-US" sz="1300" b="0"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tc>
                  <a:txBody>
                    <a:bodyPr/>
                    <a:lstStyle/>
                    <a:p>
                      <a:pPr marL="133985" indent="-133985" algn="ctr">
                        <a:lnSpc>
                          <a:spcPts val="1400"/>
                        </a:lnSpc>
                        <a:spcAft>
                          <a:spcPts val="0"/>
                        </a:spcAft>
                      </a:pPr>
                      <a:r>
                        <a:rPr lang="en-US" sz="1300" kern="100">
                          <a:effectLst/>
                        </a:rPr>
                        <a:t>2012</a:t>
                      </a:r>
                      <a:endParaRPr lang="zh-CN" sz="1300" kern="10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tc>
                  <a:txBody>
                    <a:bodyPr/>
                    <a:lstStyle/>
                    <a:p>
                      <a:pPr marL="133985" indent="-133985" algn="ctr">
                        <a:lnSpc>
                          <a:spcPts val="1400"/>
                        </a:lnSpc>
                        <a:spcAft>
                          <a:spcPts val="0"/>
                        </a:spcAft>
                      </a:pPr>
                      <a:r>
                        <a:rPr lang="en-US" sz="1300" kern="100" dirty="0">
                          <a:effectLst/>
                        </a:rPr>
                        <a:t>$520-650</a:t>
                      </a:r>
                      <a:endParaRPr lang="zh-CN" sz="1300"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83305252"/>
                  </a:ext>
                </a:extLst>
              </a:tr>
              <a:tr h="226335">
                <a:tc>
                  <a:txBody>
                    <a:bodyPr/>
                    <a:lstStyle/>
                    <a:p>
                      <a:pPr marL="133985" indent="-133985" algn="ctr">
                        <a:lnSpc>
                          <a:spcPts val="1400"/>
                        </a:lnSpc>
                        <a:spcAft>
                          <a:spcPts val="0"/>
                        </a:spcAft>
                      </a:pPr>
                      <a:r>
                        <a:rPr lang="en-US" altLang="zh-CN" sz="1300" b="0" kern="100" dirty="0">
                          <a:effectLst/>
                          <a:latin typeface="Calibri" panose="020F0502020204030204" pitchFamily="34" charset="0"/>
                          <a:ea typeface="华文细黑" panose="02010600040101010101" pitchFamily="2" charset="-122"/>
                          <a:cs typeface="Times New Roman" panose="02020603050405020304" pitchFamily="18" charset="0"/>
                        </a:rPr>
                        <a:t>Lithium Ion</a:t>
                      </a:r>
                      <a:endParaRPr lang="zh-CN" altLang="en-US" sz="1300" b="0"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tc>
                  <a:txBody>
                    <a:bodyPr/>
                    <a:lstStyle/>
                    <a:p>
                      <a:pPr marL="133985" indent="-133985" algn="ctr">
                        <a:lnSpc>
                          <a:spcPts val="1400"/>
                        </a:lnSpc>
                        <a:spcAft>
                          <a:spcPts val="0"/>
                        </a:spcAft>
                      </a:pPr>
                      <a:r>
                        <a:rPr lang="en-US" sz="1300" kern="100">
                          <a:effectLst/>
                        </a:rPr>
                        <a:t>2012</a:t>
                      </a:r>
                      <a:endParaRPr lang="zh-CN" sz="1300" kern="10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tc>
                  <a:txBody>
                    <a:bodyPr/>
                    <a:lstStyle/>
                    <a:p>
                      <a:pPr marL="133985" indent="-133985" algn="ctr">
                        <a:lnSpc>
                          <a:spcPts val="1400"/>
                        </a:lnSpc>
                        <a:spcAft>
                          <a:spcPts val="0"/>
                        </a:spcAft>
                      </a:pPr>
                      <a:r>
                        <a:rPr lang="en-US" sz="1300" kern="100" dirty="0">
                          <a:effectLst/>
                        </a:rPr>
                        <a:t>$752</a:t>
                      </a:r>
                      <a:endParaRPr lang="zh-CN" sz="1300"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08726990"/>
                  </a:ext>
                </a:extLst>
              </a:tr>
              <a:tr h="226335">
                <a:tc>
                  <a:txBody>
                    <a:bodyPr/>
                    <a:lstStyle/>
                    <a:p>
                      <a:pPr marL="133985" marR="0" lvl="0" indent="-133985" algn="ctr" defTabSz="914400" rtl="0" eaLnBrk="1" fontAlgn="auto" latinLnBrk="0" hangingPunct="1">
                        <a:lnSpc>
                          <a:spcPts val="1400"/>
                        </a:lnSpc>
                        <a:spcBef>
                          <a:spcPts val="0"/>
                        </a:spcBef>
                        <a:spcAft>
                          <a:spcPts val="0"/>
                        </a:spcAft>
                        <a:buClrTx/>
                        <a:buSzTx/>
                        <a:buFontTx/>
                        <a:buNone/>
                        <a:tabLst/>
                        <a:defRPr/>
                      </a:pPr>
                      <a:r>
                        <a:rPr lang="en-US" altLang="zh-CN" sz="1300" b="0" kern="100" dirty="0">
                          <a:effectLst/>
                          <a:latin typeface="Calibri" panose="020F0502020204030204" pitchFamily="34" charset="0"/>
                          <a:ea typeface="华文细黑" panose="02010600040101010101" pitchFamily="2" charset="-122"/>
                          <a:cs typeface="Times New Roman" panose="02020603050405020304" pitchFamily="18" charset="0"/>
                        </a:rPr>
                        <a:t>Lithium Ion</a:t>
                      </a:r>
                      <a:endParaRPr lang="zh-CN" altLang="en-US" sz="1300" b="0" kern="100" dirty="0">
                        <a:effectLst/>
                        <a:latin typeface="Calibri" panose="020F0502020204030204" pitchFamily="34" charset="0"/>
                        <a:ea typeface="华文细黑" panose="02010600040101010101" pitchFamily="2" charset="-122"/>
                        <a:cs typeface="Times New Roman" panose="02020603050405020304" pitchFamily="18" charset="0"/>
                      </a:endParaRPr>
                    </a:p>
                    <a:p>
                      <a:pPr marL="133985" indent="-133985" algn="ctr">
                        <a:lnSpc>
                          <a:spcPts val="1400"/>
                        </a:lnSpc>
                        <a:spcAft>
                          <a:spcPts val="0"/>
                        </a:spcAft>
                      </a:pPr>
                      <a:endParaRPr lang="zh-CN" altLang="zh-CN" sz="1300" b="0"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tc>
                  <a:txBody>
                    <a:bodyPr/>
                    <a:lstStyle/>
                    <a:p>
                      <a:pPr marL="133985" indent="-133985" algn="ctr">
                        <a:lnSpc>
                          <a:spcPts val="1400"/>
                        </a:lnSpc>
                        <a:spcAft>
                          <a:spcPts val="0"/>
                        </a:spcAft>
                      </a:pPr>
                      <a:r>
                        <a:rPr lang="en-US" sz="1300" kern="100">
                          <a:effectLst/>
                        </a:rPr>
                        <a:t>2010</a:t>
                      </a:r>
                      <a:endParaRPr lang="zh-CN" sz="1300" kern="10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tc>
                  <a:txBody>
                    <a:bodyPr/>
                    <a:lstStyle/>
                    <a:p>
                      <a:pPr marL="133985" indent="-133985" algn="ctr">
                        <a:lnSpc>
                          <a:spcPts val="1400"/>
                        </a:lnSpc>
                        <a:spcAft>
                          <a:spcPts val="0"/>
                        </a:spcAft>
                      </a:pPr>
                      <a:r>
                        <a:rPr lang="en-US" sz="1300" kern="100" dirty="0">
                          <a:effectLst/>
                        </a:rPr>
                        <a:t>$750</a:t>
                      </a:r>
                      <a:endParaRPr lang="zh-CN" sz="1300" kern="100" dirty="0">
                        <a:effectLst/>
                        <a:latin typeface="Calibri" panose="020F0502020204030204" pitchFamily="34" charset="0"/>
                        <a:ea typeface="华文细黑" panose="0201060004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169558236"/>
                  </a:ext>
                </a:extLst>
              </a:tr>
            </a:tbl>
          </a:graphicData>
        </a:graphic>
      </p:graphicFrame>
      <p:graphicFrame>
        <p:nvGraphicFramePr>
          <p:cNvPr id="21" name="图表 20">
            <a:extLst>
              <a:ext uri="{FF2B5EF4-FFF2-40B4-BE49-F238E27FC236}">
                <a16:creationId xmlns:a16="http://schemas.microsoft.com/office/drawing/2014/main" id="{22147886-C604-4774-ACF5-44B944B91810}"/>
              </a:ext>
            </a:extLst>
          </p:cNvPr>
          <p:cNvGraphicFramePr/>
          <p:nvPr>
            <p:extLst>
              <p:ext uri="{D42A27DB-BD31-4B8C-83A1-F6EECF244321}">
                <p14:modId xmlns:p14="http://schemas.microsoft.com/office/powerpoint/2010/main" val="1493594333"/>
              </p:ext>
            </p:extLst>
          </p:nvPr>
        </p:nvGraphicFramePr>
        <p:xfrm>
          <a:off x="8285764" y="4369420"/>
          <a:ext cx="3202274" cy="2129482"/>
        </p:xfrm>
        <a:graphic>
          <a:graphicData uri="http://schemas.openxmlformats.org/drawingml/2006/chart">
            <c:chart xmlns:c="http://schemas.openxmlformats.org/drawingml/2006/chart" xmlns:r="http://schemas.openxmlformats.org/officeDocument/2006/relationships" r:id="rId3"/>
          </a:graphicData>
        </a:graphic>
      </p:graphicFrame>
      <p:sp>
        <p:nvSpPr>
          <p:cNvPr id="22" name="箭头: 右 21">
            <a:extLst>
              <a:ext uri="{FF2B5EF4-FFF2-40B4-BE49-F238E27FC236}">
                <a16:creationId xmlns:a16="http://schemas.microsoft.com/office/drawing/2014/main" id="{B10A2CC5-4866-4A87-ACD5-54551894D1A8}"/>
              </a:ext>
            </a:extLst>
          </p:cNvPr>
          <p:cNvSpPr/>
          <p:nvPr/>
        </p:nvSpPr>
        <p:spPr>
          <a:xfrm>
            <a:off x="8002397" y="5806633"/>
            <a:ext cx="430034" cy="532586"/>
          </a:xfrm>
          <a:prstGeom prst="rightArrow">
            <a:avLst/>
          </a:prstGeom>
          <a:ln/>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solidFill>
                <a:prstClr val="white"/>
              </a:solidFill>
            </a:endParaRPr>
          </a:p>
        </p:txBody>
      </p:sp>
    </p:spTree>
    <p:extLst>
      <p:ext uri="{BB962C8B-B14F-4D97-AF65-F5344CB8AC3E}">
        <p14:creationId xmlns:p14="http://schemas.microsoft.com/office/powerpoint/2010/main" val="3233915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a:extLst>
              <a:ext uri="{FF2B5EF4-FFF2-40B4-BE49-F238E27FC236}">
                <a16:creationId xmlns:a16="http://schemas.microsoft.com/office/drawing/2014/main" id="{70B88E37-0AF4-48A1-B997-8660B1DCEE56}"/>
              </a:ext>
            </a:extLst>
          </p:cNvPr>
          <p:cNvGraphicFramePr>
            <a:graphicFrameLocks/>
          </p:cNvGraphicFramePr>
          <p:nvPr>
            <p:extLst>
              <p:ext uri="{D42A27DB-BD31-4B8C-83A1-F6EECF244321}">
                <p14:modId xmlns:p14="http://schemas.microsoft.com/office/powerpoint/2010/main" val="948161776"/>
              </p:ext>
            </p:extLst>
          </p:nvPr>
        </p:nvGraphicFramePr>
        <p:xfrm>
          <a:off x="1026679" y="3636892"/>
          <a:ext cx="10322022" cy="2623439"/>
        </p:xfrm>
        <a:graphic>
          <a:graphicData uri="http://schemas.openxmlformats.org/drawingml/2006/table">
            <a:tbl>
              <a:tblPr firstRow="1" firstCol="1" bandRow="1">
                <a:tableStyleId>{7E9639D4-E3E2-4D34-9284-5A2195B3D0D7}</a:tableStyleId>
              </a:tblPr>
              <a:tblGrid>
                <a:gridCol w="3545126">
                  <a:extLst>
                    <a:ext uri="{9D8B030D-6E8A-4147-A177-3AD203B41FA5}">
                      <a16:colId xmlns:a16="http://schemas.microsoft.com/office/drawing/2014/main" val="20000"/>
                    </a:ext>
                  </a:extLst>
                </a:gridCol>
                <a:gridCol w="1694224">
                  <a:extLst>
                    <a:ext uri="{9D8B030D-6E8A-4147-A177-3AD203B41FA5}">
                      <a16:colId xmlns:a16="http://schemas.microsoft.com/office/drawing/2014/main" val="20001"/>
                    </a:ext>
                  </a:extLst>
                </a:gridCol>
                <a:gridCol w="1694224">
                  <a:extLst>
                    <a:ext uri="{9D8B030D-6E8A-4147-A177-3AD203B41FA5}">
                      <a16:colId xmlns:a16="http://schemas.microsoft.com/office/drawing/2014/main" val="20002"/>
                    </a:ext>
                  </a:extLst>
                </a:gridCol>
                <a:gridCol w="1694224">
                  <a:extLst>
                    <a:ext uri="{9D8B030D-6E8A-4147-A177-3AD203B41FA5}">
                      <a16:colId xmlns:a16="http://schemas.microsoft.com/office/drawing/2014/main" val="20003"/>
                    </a:ext>
                  </a:extLst>
                </a:gridCol>
                <a:gridCol w="1694224">
                  <a:extLst>
                    <a:ext uri="{9D8B030D-6E8A-4147-A177-3AD203B41FA5}">
                      <a16:colId xmlns:a16="http://schemas.microsoft.com/office/drawing/2014/main" val="20004"/>
                    </a:ext>
                  </a:extLst>
                </a:gridCol>
              </a:tblGrid>
              <a:tr h="481163">
                <a:tc>
                  <a:txBody>
                    <a:bodyPr/>
                    <a:lstStyle/>
                    <a:p>
                      <a:pPr marL="0" marR="0" algn="just">
                        <a:lnSpc>
                          <a:spcPct val="80000"/>
                        </a:lnSpc>
                        <a:spcBef>
                          <a:spcPts val="0"/>
                        </a:spcBef>
                        <a:spcAft>
                          <a:spcPts val="0"/>
                        </a:spcAft>
                      </a:pPr>
                      <a:r>
                        <a:rPr lang="en-US" sz="1800" kern="1200" dirty="0">
                          <a:solidFill>
                            <a:schemeClr val="bg1"/>
                          </a:solidFill>
                          <a:effectLst/>
                          <a:latin typeface="Arboria-Bold" panose="02000506020000020004" pitchFamily="2" charset="0"/>
                          <a:ea typeface="微软雅黑 Light" panose="020B0502040204020203" pitchFamily="34" charset="-122"/>
                          <a:cs typeface="+mn-cs"/>
                        </a:rPr>
                        <a:t>Vehicle</a:t>
                      </a:r>
                      <a:endParaRPr lang="en-US" sz="2000"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algn="ctr">
                        <a:lnSpc>
                          <a:spcPct val="80000"/>
                        </a:lnSpc>
                        <a:spcAft>
                          <a:spcPts val="0"/>
                        </a:spcAft>
                      </a:pPr>
                      <a:endParaRPr lang="en-US" altLang="zh-CN" sz="1000" kern="100" dirty="0">
                        <a:effectLst/>
                        <a:latin typeface="Arboria-Bold" panose="02000506020000020004" pitchFamily="2" charset="0"/>
                        <a:ea typeface="微软雅黑 Light" panose="020B0502040204020203" pitchFamily="34" charset="-122"/>
                      </a:endParaRPr>
                    </a:p>
                    <a:p>
                      <a:pPr marL="0" marR="0" algn="ctr" defTabSz="914400" rtl="0" eaLnBrk="1" latinLnBrk="0" hangingPunct="1">
                        <a:lnSpc>
                          <a:spcPct val="80000"/>
                        </a:lnSpc>
                        <a:spcBef>
                          <a:spcPts val="0"/>
                        </a:spcBef>
                        <a:spcAft>
                          <a:spcPts val="0"/>
                        </a:spcAft>
                      </a:pPr>
                      <a:r>
                        <a:rPr lang="en-US" altLang="zh-CN" sz="2000" b="1" kern="100" dirty="0">
                          <a:solidFill>
                            <a:schemeClr val="bg1"/>
                          </a:solidFill>
                          <a:effectLst/>
                          <a:latin typeface="Arboria-Bold" panose="02000506020000020004" pitchFamily="2" charset="0"/>
                          <a:ea typeface="微软雅黑 Light" panose="020B0502040204020203" pitchFamily="34" charset="-122"/>
                          <a:cs typeface="+mn-cs"/>
                        </a:rPr>
                        <a:t>Sprinter</a:t>
                      </a:r>
                      <a:endParaRPr lang="zh-CN" altLang="en-US" sz="2000" b="1" kern="100" dirty="0">
                        <a:solidFill>
                          <a:schemeClr val="bg1"/>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114300" marR="114300" marT="0" marB="0"/>
                </a:tc>
                <a:tc>
                  <a:txBody>
                    <a:bodyPr/>
                    <a:lstStyle/>
                    <a:p>
                      <a:pPr marL="0" marR="0" algn="ctr">
                        <a:lnSpc>
                          <a:spcPct val="80000"/>
                        </a:lnSpc>
                        <a:spcBef>
                          <a:spcPts val="0"/>
                        </a:spcBef>
                        <a:spcAft>
                          <a:spcPts val="0"/>
                        </a:spcAft>
                      </a:pPr>
                      <a:r>
                        <a:rPr lang="en-US" sz="2000" kern="100" dirty="0">
                          <a:solidFill>
                            <a:schemeClr val="bg1"/>
                          </a:solidFill>
                          <a:effectLst/>
                          <a:latin typeface="Arboria-Bold" panose="02000506020000020004" pitchFamily="2" charset="0"/>
                          <a:ea typeface="微软雅黑 Light" panose="020B0502040204020203" pitchFamily="34" charset="-122"/>
                          <a:cs typeface="+mn-cs"/>
                        </a:rPr>
                        <a:t>Reach</a:t>
                      </a:r>
                      <a:endParaRPr lang="en-US" sz="2000" kern="100" dirty="0">
                        <a:solidFill>
                          <a:schemeClr val="bg1"/>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marL="0" marR="0" algn="ctr">
                        <a:lnSpc>
                          <a:spcPct val="80000"/>
                        </a:lnSpc>
                        <a:spcBef>
                          <a:spcPts val="0"/>
                        </a:spcBef>
                        <a:spcAft>
                          <a:spcPts val="0"/>
                        </a:spcAft>
                      </a:pPr>
                      <a:r>
                        <a:rPr lang="en-US" sz="2000" kern="100" dirty="0">
                          <a:solidFill>
                            <a:schemeClr val="bg1"/>
                          </a:solidFill>
                          <a:effectLst/>
                          <a:latin typeface="Arboria-Bold" panose="02000506020000020004" pitchFamily="2" charset="0"/>
                          <a:ea typeface="微软雅黑 Light" panose="020B0502040204020203" pitchFamily="34" charset="-122"/>
                          <a:cs typeface="+mn-cs"/>
                        </a:rPr>
                        <a:t>Camry</a:t>
                      </a:r>
                      <a:endParaRPr lang="en-US" sz="2000" kern="100" dirty="0">
                        <a:solidFill>
                          <a:schemeClr val="bg1"/>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marL="0" marR="0" algn="ctr">
                        <a:lnSpc>
                          <a:spcPct val="80000"/>
                        </a:lnSpc>
                        <a:spcBef>
                          <a:spcPts val="0"/>
                        </a:spcBef>
                        <a:spcAft>
                          <a:spcPts val="0"/>
                        </a:spcAft>
                      </a:pPr>
                      <a:r>
                        <a:rPr lang="en-US" sz="2000" kern="100" dirty="0">
                          <a:solidFill>
                            <a:schemeClr val="bg1"/>
                          </a:solidFill>
                          <a:effectLst/>
                          <a:latin typeface="Arboria-Bold" panose="02000506020000020004" pitchFamily="2" charset="0"/>
                          <a:ea typeface="微软雅黑 Light" panose="020B0502040204020203" pitchFamily="34" charset="-122"/>
                          <a:cs typeface="+mn-cs"/>
                        </a:rPr>
                        <a:t>Prius</a:t>
                      </a:r>
                      <a:endParaRPr lang="en-US" sz="2000" kern="100" dirty="0">
                        <a:solidFill>
                          <a:schemeClr val="bg1"/>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57046">
                <a:tc>
                  <a:txBody>
                    <a:bodyPr/>
                    <a:lstStyle/>
                    <a:p>
                      <a:pPr marL="0" marR="0" algn="just">
                        <a:lnSpc>
                          <a:spcPct val="80000"/>
                        </a:lnSpc>
                        <a:spcBef>
                          <a:spcPts val="0"/>
                        </a:spcBef>
                        <a:spcAft>
                          <a:spcPts val="0"/>
                        </a:spcAft>
                      </a:pPr>
                      <a:r>
                        <a:rPr lang="en-US" sz="1800" b="1" kern="1200" dirty="0">
                          <a:solidFill>
                            <a:schemeClr val="tx1"/>
                          </a:solidFill>
                          <a:effectLst/>
                          <a:latin typeface="Arboria-Bold" panose="02000506020000020004" pitchFamily="2" charset="0"/>
                          <a:ea typeface="微软雅黑 Light" panose="020B0502040204020203" pitchFamily="34" charset="-122"/>
                          <a:cs typeface="+mn-cs"/>
                        </a:rPr>
                        <a:t>Vehicle</a:t>
                      </a:r>
                      <a:r>
                        <a:rPr lang="en-US" sz="1800" b="1" kern="1200" baseline="0" dirty="0">
                          <a:solidFill>
                            <a:schemeClr val="tx1"/>
                          </a:solidFill>
                          <a:effectLst/>
                          <a:latin typeface="Arboria-Bold" panose="02000506020000020004" pitchFamily="2" charset="0"/>
                          <a:ea typeface="微软雅黑 Light" panose="020B0502040204020203" pitchFamily="34" charset="-122"/>
                          <a:cs typeface="+mn-cs"/>
                        </a:rPr>
                        <a:t> Use</a:t>
                      </a:r>
                      <a:endParaRPr lang="en-US" sz="2000" b="1"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marL="0" marR="0" algn="ctr">
                        <a:lnSpc>
                          <a:spcPct val="80000"/>
                        </a:lnSpc>
                        <a:spcBef>
                          <a:spcPts val="0"/>
                        </a:spcBef>
                        <a:spcAft>
                          <a:spcPts val="0"/>
                        </a:spcAft>
                      </a:pPr>
                      <a:r>
                        <a:rPr lang="en-US" sz="2000" b="0" kern="100" dirty="0">
                          <a:solidFill>
                            <a:schemeClr val="tx1"/>
                          </a:solidFill>
                          <a:effectLst/>
                          <a:latin typeface="Arboria-Bold" panose="02000506020000020004" pitchFamily="2" charset="0"/>
                          <a:ea typeface="微软雅黑 Light" panose="020B0502040204020203" pitchFamily="34" charset="-122"/>
                          <a:cs typeface="+mn-cs"/>
                        </a:rPr>
                        <a:t>Cargo</a:t>
                      </a:r>
                      <a:r>
                        <a:rPr lang="en-US" sz="2000" b="0" kern="100" baseline="0" dirty="0">
                          <a:solidFill>
                            <a:schemeClr val="tx1"/>
                          </a:solidFill>
                          <a:effectLst/>
                          <a:latin typeface="Arboria-Bold" panose="02000506020000020004" pitchFamily="2" charset="0"/>
                          <a:ea typeface="微软雅黑 Light" panose="020B0502040204020203" pitchFamily="34" charset="-122"/>
                          <a:cs typeface="+mn-cs"/>
                        </a:rPr>
                        <a:t> Van</a:t>
                      </a:r>
                      <a:endParaRPr lang="en-US" sz="2000" b="1"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marL="0" marR="0" algn="ctr">
                        <a:lnSpc>
                          <a:spcPct val="80000"/>
                        </a:lnSpc>
                        <a:spcBef>
                          <a:spcPts val="0"/>
                        </a:spcBef>
                        <a:spcAft>
                          <a:spcPts val="0"/>
                        </a:spcAft>
                      </a:pPr>
                      <a:r>
                        <a:rPr lang="en-US" sz="2000" b="0" kern="100" dirty="0">
                          <a:solidFill>
                            <a:schemeClr val="tx1"/>
                          </a:solidFill>
                          <a:effectLst/>
                          <a:latin typeface="Arboria-Bold" panose="02000506020000020004" pitchFamily="2" charset="0"/>
                          <a:ea typeface="微软雅黑 Light" panose="020B0502040204020203" pitchFamily="34" charset="-122"/>
                          <a:cs typeface="+mn-cs"/>
                        </a:rPr>
                        <a:t>Cargo</a:t>
                      </a:r>
                      <a:r>
                        <a:rPr lang="en-US" sz="2000" b="0" kern="100" baseline="0" dirty="0">
                          <a:solidFill>
                            <a:schemeClr val="tx1"/>
                          </a:solidFill>
                          <a:effectLst/>
                          <a:latin typeface="Arboria-Bold" panose="02000506020000020004" pitchFamily="2" charset="0"/>
                          <a:ea typeface="微软雅黑 Light" panose="020B0502040204020203" pitchFamily="34" charset="-122"/>
                          <a:cs typeface="+mn-cs"/>
                        </a:rPr>
                        <a:t> Van</a:t>
                      </a:r>
                      <a:endParaRPr lang="en-US" sz="2000" b="1"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marL="0" marR="0" algn="ctr">
                        <a:lnSpc>
                          <a:spcPct val="80000"/>
                        </a:lnSpc>
                        <a:spcBef>
                          <a:spcPts val="0"/>
                        </a:spcBef>
                        <a:spcAft>
                          <a:spcPts val="0"/>
                        </a:spcAft>
                      </a:pPr>
                      <a:r>
                        <a:rPr lang="en-US" sz="2000" b="0" kern="100" dirty="0">
                          <a:solidFill>
                            <a:schemeClr val="tx1"/>
                          </a:solidFill>
                          <a:effectLst/>
                          <a:latin typeface="Arboria-Bold" panose="02000506020000020004" pitchFamily="2" charset="0"/>
                          <a:ea typeface="微软雅黑 Light" panose="020B0502040204020203" pitchFamily="34" charset="-122"/>
                          <a:cs typeface="+mn-cs"/>
                        </a:rPr>
                        <a:t>Taxi</a:t>
                      </a:r>
                      <a:endParaRPr lang="en-US" sz="2000" b="1"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marL="0" marR="0" algn="ctr">
                        <a:lnSpc>
                          <a:spcPct val="80000"/>
                        </a:lnSpc>
                        <a:spcBef>
                          <a:spcPts val="0"/>
                        </a:spcBef>
                        <a:spcAft>
                          <a:spcPts val="0"/>
                        </a:spcAft>
                      </a:pPr>
                      <a:r>
                        <a:rPr lang="en-US" sz="2000" b="0" kern="100" dirty="0">
                          <a:solidFill>
                            <a:schemeClr val="tx1"/>
                          </a:solidFill>
                          <a:effectLst/>
                          <a:latin typeface="Arboria-Bold" panose="02000506020000020004" pitchFamily="2" charset="0"/>
                          <a:ea typeface="微软雅黑 Light" panose="020B0502040204020203" pitchFamily="34" charset="-122"/>
                          <a:cs typeface="+mn-cs"/>
                        </a:rPr>
                        <a:t>Taxi</a:t>
                      </a:r>
                      <a:endParaRPr lang="en-US" sz="2000" b="1"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57046">
                <a:tc>
                  <a:txBody>
                    <a:bodyPr/>
                    <a:lstStyle/>
                    <a:p>
                      <a:pPr marL="0" marR="0" algn="just">
                        <a:lnSpc>
                          <a:spcPct val="80000"/>
                        </a:lnSpc>
                        <a:spcBef>
                          <a:spcPts val="0"/>
                        </a:spcBef>
                        <a:spcAft>
                          <a:spcPts val="0"/>
                        </a:spcAft>
                      </a:pPr>
                      <a:r>
                        <a:rPr lang="en-US" altLang="zh-CN" sz="1800" kern="1200" dirty="0">
                          <a:solidFill>
                            <a:schemeClr val="tx1"/>
                          </a:solidFill>
                          <a:effectLst/>
                          <a:latin typeface="Arboria-Bold" panose="02000506020000020004" pitchFamily="2" charset="0"/>
                          <a:ea typeface="微软雅黑 Light" panose="020B0502040204020203" pitchFamily="34" charset="-122"/>
                          <a:cs typeface="+mn-cs"/>
                        </a:rPr>
                        <a:t>Assumed</a:t>
                      </a:r>
                      <a:r>
                        <a:rPr lang="en-US" altLang="zh-CN" sz="1800" kern="1200" baseline="0" dirty="0">
                          <a:solidFill>
                            <a:schemeClr val="tx1"/>
                          </a:solidFill>
                          <a:effectLst/>
                          <a:latin typeface="Arboria-Bold" panose="02000506020000020004" pitchFamily="2" charset="0"/>
                          <a:ea typeface="微软雅黑 Light" panose="020B0502040204020203" pitchFamily="34" charset="-122"/>
                          <a:cs typeface="+mn-cs"/>
                        </a:rPr>
                        <a:t> Miles Driven Annually</a:t>
                      </a:r>
                      <a:endParaRPr lang="en-US" altLang="zh-CN" sz="2000"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marL="0" marR="0" algn="ctr">
                        <a:lnSpc>
                          <a:spcPct val="80000"/>
                        </a:lnSpc>
                        <a:spcBef>
                          <a:spcPts val="0"/>
                        </a:spcBef>
                        <a:spcAft>
                          <a:spcPts val="0"/>
                        </a:spcAft>
                      </a:pPr>
                      <a:r>
                        <a:rPr lang="en-US" sz="1600" kern="100" dirty="0">
                          <a:effectLst/>
                          <a:latin typeface="Arboria-Bold" panose="02000506020000020004" pitchFamily="2" charset="0"/>
                          <a:ea typeface="微软雅黑 Light" panose="020B0502040204020203" pitchFamily="34" charset="-122"/>
                        </a:rPr>
                        <a:t>45,000</a:t>
                      </a:r>
                      <a:endParaRPr lang="en-US" sz="2000"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marL="0" marR="0" algn="ctr">
                        <a:lnSpc>
                          <a:spcPct val="80000"/>
                        </a:lnSpc>
                        <a:spcBef>
                          <a:spcPts val="0"/>
                        </a:spcBef>
                        <a:spcAft>
                          <a:spcPts val="0"/>
                        </a:spcAft>
                      </a:pPr>
                      <a:r>
                        <a:rPr lang="en-US" sz="1600" kern="100" dirty="0">
                          <a:effectLst/>
                          <a:latin typeface="Arboria-Bold" panose="02000506020000020004" pitchFamily="2" charset="0"/>
                          <a:ea typeface="微软雅黑 Light" panose="020B0502040204020203" pitchFamily="34" charset="-122"/>
                        </a:rPr>
                        <a:t>45,000</a:t>
                      </a:r>
                      <a:endParaRPr lang="en-US" sz="2000"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marL="0" marR="0" algn="ctr">
                        <a:lnSpc>
                          <a:spcPct val="80000"/>
                        </a:lnSpc>
                        <a:spcBef>
                          <a:spcPts val="0"/>
                        </a:spcBef>
                        <a:spcAft>
                          <a:spcPts val="0"/>
                        </a:spcAft>
                      </a:pPr>
                      <a:r>
                        <a:rPr lang="en-US" sz="1600" kern="100">
                          <a:effectLst/>
                          <a:latin typeface="Arboria-Bold" panose="02000506020000020004" pitchFamily="2" charset="0"/>
                          <a:ea typeface="微软雅黑 Light" panose="020B0502040204020203" pitchFamily="34" charset="-122"/>
                        </a:rPr>
                        <a:t>70,000</a:t>
                      </a:r>
                      <a:endParaRPr lang="en-US" sz="2000" kern="10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marL="0" marR="0" algn="ctr">
                        <a:lnSpc>
                          <a:spcPct val="80000"/>
                        </a:lnSpc>
                        <a:spcBef>
                          <a:spcPts val="0"/>
                        </a:spcBef>
                        <a:spcAft>
                          <a:spcPts val="0"/>
                        </a:spcAft>
                      </a:pPr>
                      <a:r>
                        <a:rPr lang="en-US" sz="1600" kern="100" dirty="0">
                          <a:effectLst/>
                          <a:latin typeface="Arboria-Bold" panose="02000506020000020004" pitchFamily="2" charset="0"/>
                          <a:ea typeface="微软雅黑 Light" panose="020B0502040204020203" pitchFamily="34" charset="-122"/>
                        </a:rPr>
                        <a:t>70,000</a:t>
                      </a:r>
                      <a:endParaRPr lang="en-US" sz="2000"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57046">
                <a:tc>
                  <a:txBody>
                    <a:bodyPr/>
                    <a:lstStyle/>
                    <a:p>
                      <a:pPr marL="0" marR="0" algn="just">
                        <a:lnSpc>
                          <a:spcPct val="80000"/>
                        </a:lnSpc>
                        <a:spcBef>
                          <a:spcPts val="0"/>
                        </a:spcBef>
                        <a:spcAft>
                          <a:spcPts val="0"/>
                        </a:spcAft>
                      </a:pPr>
                      <a:r>
                        <a:rPr lang="en-US" sz="1800" kern="1200" dirty="0">
                          <a:solidFill>
                            <a:schemeClr val="tx1"/>
                          </a:solidFill>
                          <a:effectLst/>
                          <a:latin typeface="Arboria-Bold" panose="02000506020000020004" pitchFamily="2" charset="0"/>
                          <a:ea typeface="微软雅黑 Light" panose="020B0502040204020203" pitchFamily="34" charset="-122"/>
                          <a:cs typeface="+mn-cs"/>
                        </a:rPr>
                        <a:t>Annual</a:t>
                      </a:r>
                      <a:r>
                        <a:rPr lang="en-US" sz="1800" kern="1200" baseline="0" dirty="0">
                          <a:solidFill>
                            <a:schemeClr val="tx1"/>
                          </a:solidFill>
                          <a:effectLst/>
                          <a:latin typeface="Arboria-Bold" panose="02000506020000020004" pitchFamily="2" charset="0"/>
                          <a:ea typeface="微软雅黑 Light" panose="020B0502040204020203" pitchFamily="34" charset="-122"/>
                          <a:cs typeface="+mn-cs"/>
                        </a:rPr>
                        <a:t> Fuel Savings</a:t>
                      </a:r>
                      <a:endParaRPr lang="en-US" sz="2000"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marL="0" marR="0" algn="ctr">
                        <a:lnSpc>
                          <a:spcPct val="80000"/>
                        </a:lnSpc>
                        <a:spcBef>
                          <a:spcPts val="0"/>
                        </a:spcBef>
                        <a:spcAft>
                          <a:spcPts val="0"/>
                        </a:spcAft>
                      </a:pPr>
                      <a:r>
                        <a:rPr lang="en-US" sz="1600" kern="100" dirty="0">
                          <a:effectLst/>
                          <a:latin typeface="Arboria-Bold" panose="02000506020000020004" pitchFamily="2" charset="0"/>
                          <a:ea typeface="微软雅黑 Light" panose="020B0502040204020203" pitchFamily="34" charset="-122"/>
                        </a:rPr>
                        <a:t>$5,082</a:t>
                      </a:r>
                      <a:endParaRPr lang="en-US" sz="2000"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marL="0" marR="0" algn="ctr">
                        <a:lnSpc>
                          <a:spcPct val="80000"/>
                        </a:lnSpc>
                        <a:spcBef>
                          <a:spcPts val="0"/>
                        </a:spcBef>
                        <a:spcAft>
                          <a:spcPts val="0"/>
                        </a:spcAft>
                      </a:pPr>
                      <a:r>
                        <a:rPr lang="en-US" sz="1600" kern="100">
                          <a:effectLst/>
                          <a:latin typeface="Arboria-Bold" panose="02000506020000020004" pitchFamily="2" charset="0"/>
                          <a:ea typeface="微软雅黑 Light" panose="020B0502040204020203" pitchFamily="34" charset="-122"/>
                        </a:rPr>
                        <a:t>$7,029</a:t>
                      </a:r>
                      <a:endParaRPr lang="en-US" sz="2000" kern="10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marL="0" marR="0" algn="ctr">
                        <a:lnSpc>
                          <a:spcPct val="80000"/>
                        </a:lnSpc>
                        <a:spcBef>
                          <a:spcPts val="0"/>
                        </a:spcBef>
                        <a:spcAft>
                          <a:spcPts val="0"/>
                        </a:spcAft>
                      </a:pPr>
                      <a:r>
                        <a:rPr lang="en-US" sz="1600" kern="100">
                          <a:effectLst/>
                          <a:latin typeface="Arboria-Bold" panose="02000506020000020004" pitchFamily="2" charset="0"/>
                          <a:ea typeface="微软雅黑 Light" panose="020B0502040204020203" pitchFamily="34" charset="-122"/>
                        </a:rPr>
                        <a:t>$3,903</a:t>
                      </a:r>
                      <a:endParaRPr lang="en-US" sz="2000" kern="10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marL="0" marR="0" algn="ctr">
                        <a:lnSpc>
                          <a:spcPct val="80000"/>
                        </a:lnSpc>
                        <a:spcBef>
                          <a:spcPts val="0"/>
                        </a:spcBef>
                        <a:spcAft>
                          <a:spcPts val="0"/>
                        </a:spcAft>
                      </a:pPr>
                      <a:r>
                        <a:rPr lang="en-US" sz="1600" kern="100">
                          <a:effectLst/>
                          <a:latin typeface="Arboria-Bold" panose="02000506020000020004" pitchFamily="2" charset="0"/>
                          <a:ea typeface="微软雅黑 Light" panose="020B0502040204020203" pitchFamily="34" charset="-122"/>
                        </a:rPr>
                        <a:t>$550</a:t>
                      </a:r>
                      <a:endParaRPr lang="en-US" sz="2000" kern="10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57046">
                <a:tc>
                  <a:txBody>
                    <a:bodyPr/>
                    <a:lstStyle/>
                    <a:p>
                      <a:pPr marL="0" marR="0" algn="just">
                        <a:lnSpc>
                          <a:spcPct val="80000"/>
                        </a:lnSpc>
                        <a:spcBef>
                          <a:spcPts val="0"/>
                        </a:spcBef>
                        <a:spcAft>
                          <a:spcPts val="0"/>
                        </a:spcAft>
                      </a:pPr>
                      <a:r>
                        <a:rPr lang="en-US" sz="1800" kern="1200" dirty="0">
                          <a:solidFill>
                            <a:schemeClr val="tx1"/>
                          </a:solidFill>
                          <a:effectLst/>
                          <a:latin typeface="Arboria-Bold" panose="02000506020000020004" pitchFamily="2" charset="0"/>
                          <a:ea typeface="微软雅黑 Light" panose="020B0502040204020203" pitchFamily="34" charset="-122"/>
                          <a:cs typeface="+mn-cs"/>
                        </a:rPr>
                        <a:t>Annual</a:t>
                      </a:r>
                      <a:r>
                        <a:rPr lang="en-US" sz="1800" kern="1200" baseline="0" dirty="0">
                          <a:solidFill>
                            <a:schemeClr val="tx1"/>
                          </a:solidFill>
                          <a:effectLst/>
                          <a:latin typeface="Arboria-Bold" panose="02000506020000020004" pitchFamily="2" charset="0"/>
                          <a:ea typeface="微软雅黑 Light" panose="020B0502040204020203" pitchFamily="34" charset="-122"/>
                          <a:cs typeface="+mn-cs"/>
                        </a:rPr>
                        <a:t> Savings on Maintenance</a:t>
                      </a:r>
                      <a:endParaRPr lang="en-US" sz="2000"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marL="0" marR="0" algn="ctr">
                        <a:lnSpc>
                          <a:spcPct val="80000"/>
                        </a:lnSpc>
                        <a:spcBef>
                          <a:spcPts val="0"/>
                        </a:spcBef>
                        <a:spcAft>
                          <a:spcPts val="0"/>
                        </a:spcAft>
                      </a:pPr>
                      <a:r>
                        <a:rPr lang="en-US" sz="1600" kern="100" dirty="0">
                          <a:effectLst/>
                          <a:latin typeface="Arboria-Bold" panose="02000506020000020004" pitchFamily="2" charset="0"/>
                          <a:ea typeface="微软雅黑 Light" panose="020B0502040204020203" pitchFamily="34" charset="-122"/>
                        </a:rPr>
                        <a:t>$6,181</a:t>
                      </a:r>
                      <a:endParaRPr lang="en-US" sz="2000"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marL="0" marR="0" algn="ctr">
                        <a:lnSpc>
                          <a:spcPct val="80000"/>
                        </a:lnSpc>
                        <a:spcBef>
                          <a:spcPts val="0"/>
                        </a:spcBef>
                        <a:spcAft>
                          <a:spcPts val="0"/>
                        </a:spcAft>
                      </a:pPr>
                      <a:r>
                        <a:rPr lang="en-US" sz="1600" kern="100">
                          <a:effectLst/>
                          <a:latin typeface="Arboria-Bold" panose="02000506020000020004" pitchFamily="2" charset="0"/>
                          <a:ea typeface="微软雅黑 Light" panose="020B0502040204020203" pitchFamily="34" charset="-122"/>
                        </a:rPr>
                        <a:t>$6,181</a:t>
                      </a:r>
                      <a:endParaRPr lang="en-US" sz="2000" kern="10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marL="0" marR="0" algn="ctr">
                        <a:lnSpc>
                          <a:spcPct val="80000"/>
                        </a:lnSpc>
                        <a:spcBef>
                          <a:spcPts val="0"/>
                        </a:spcBef>
                        <a:spcAft>
                          <a:spcPts val="0"/>
                        </a:spcAft>
                      </a:pPr>
                      <a:r>
                        <a:rPr lang="en-US" sz="1600" kern="100">
                          <a:effectLst/>
                          <a:latin typeface="Arboria-Bold" panose="02000506020000020004" pitchFamily="2" charset="0"/>
                          <a:ea typeface="微软雅黑 Light" panose="020B0502040204020203" pitchFamily="34" charset="-122"/>
                        </a:rPr>
                        <a:t>$1,066</a:t>
                      </a:r>
                      <a:endParaRPr lang="en-US" sz="2000" kern="10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tc>
                  <a:txBody>
                    <a:bodyPr/>
                    <a:lstStyle/>
                    <a:p>
                      <a:pPr marL="0" marR="0" algn="ctr">
                        <a:lnSpc>
                          <a:spcPct val="80000"/>
                        </a:lnSpc>
                        <a:spcBef>
                          <a:spcPts val="0"/>
                        </a:spcBef>
                        <a:spcAft>
                          <a:spcPts val="0"/>
                        </a:spcAft>
                      </a:pPr>
                      <a:r>
                        <a:rPr lang="en-US" sz="1600" kern="100">
                          <a:effectLst/>
                          <a:latin typeface="Arboria-Bold" panose="02000506020000020004" pitchFamily="2" charset="0"/>
                          <a:ea typeface="微软雅黑 Light" panose="020B0502040204020203" pitchFamily="34" charset="-122"/>
                        </a:rPr>
                        <a:t>$427</a:t>
                      </a:r>
                      <a:endParaRPr lang="en-US" sz="2000" kern="10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57046">
                <a:tc>
                  <a:txBody>
                    <a:bodyPr/>
                    <a:lstStyle/>
                    <a:p>
                      <a:pPr marL="0" marR="0" algn="just">
                        <a:lnSpc>
                          <a:spcPct val="80000"/>
                        </a:lnSpc>
                        <a:spcBef>
                          <a:spcPts val="0"/>
                        </a:spcBef>
                        <a:spcAft>
                          <a:spcPts val="0"/>
                        </a:spcAft>
                      </a:pPr>
                      <a:r>
                        <a:rPr lang="en-US" sz="1800" kern="1200" dirty="0">
                          <a:solidFill>
                            <a:schemeClr val="tx1"/>
                          </a:solidFill>
                          <a:effectLst/>
                          <a:latin typeface="Arboria-Bold" panose="02000506020000020004" pitchFamily="2" charset="0"/>
                          <a:ea typeface="微软雅黑 Light" panose="020B0502040204020203" pitchFamily="34" charset="-122"/>
                          <a:cs typeface="+mn-cs"/>
                        </a:rPr>
                        <a:t>Total</a:t>
                      </a:r>
                      <a:r>
                        <a:rPr lang="en-US" sz="1800" kern="1200" baseline="0" dirty="0">
                          <a:solidFill>
                            <a:schemeClr val="tx1"/>
                          </a:solidFill>
                          <a:effectLst/>
                          <a:latin typeface="Arboria-Bold" panose="02000506020000020004" pitchFamily="2" charset="0"/>
                          <a:ea typeface="微软雅黑 Light" panose="020B0502040204020203" pitchFamily="34" charset="-122"/>
                          <a:cs typeface="+mn-cs"/>
                        </a:rPr>
                        <a:t> Savings Per Year</a:t>
                      </a:r>
                      <a:endParaRPr lang="en-US" sz="2000"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solidFill>
                      <a:schemeClr val="bg2">
                        <a:lumMod val="50000"/>
                        <a:alpha val="29804"/>
                      </a:schemeClr>
                    </a:solidFill>
                  </a:tcPr>
                </a:tc>
                <a:tc>
                  <a:txBody>
                    <a:bodyPr/>
                    <a:lstStyle/>
                    <a:p>
                      <a:pPr marL="0" marR="0" algn="ctr">
                        <a:lnSpc>
                          <a:spcPct val="80000"/>
                        </a:lnSpc>
                        <a:spcBef>
                          <a:spcPts val="0"/>
                        </a:spcBef>
                        <a:spcAft>
                          <a:spcPts val="0"/>
                        </a:spcAft>
                      </a:pPr>
                      <a:r>
                        <a:rPr lang="en-US" sz="1600" b="1" kern="100" dirty="0">
                          <a:effectLst/>
                          <a:latin typeface="Arboria-Bold" panose="02000506020000020004" pitchFamily="2" charset="0"/>
                          <a:ea typeface="微软雅黑 Light" panose="020B0502040204020203" pitchFamily="34" charset="-122"/>
                        </a:rPr>
                        <a:t>$11,263</a:t>
                      </a:r>
                      <a:endParaRPr lang="en-US" sz="2000" b="1"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solidFill>
                      <a:schemeClr val="bg2">
                        <a:lumMod val="50000"/>
                        <a:alpha val="29804"/>
                      </a:schemeClr>
                    </a:solidFill>
                  </a:tcPr>
                </a:tc>
                <a:tc>
                  <a:txBody>
                    <a:bodyPr/>
                    <a:lstStyle/>
                    <a:p>
                      <a:pPr marL="0" marR="0" algn="ctr">
                        <a:lnSpc>
                          <a:spcPct val="80000"/>
                        </a:lnSpc>
                        <a:spcBef>
                          <a:spcPts val="0"/>
                        </a:spcBef>
                        <a:spcAft>
                          <a:spcPts val="0"/>
                        </a:spcAft>
                      </a:pPr>
                      <a:r>
                        <a:rPr lang="en-US" sz="1600" b="1" kern="100" dirty="0">
                          <a:effectLst/>
                          <a:latin typeface="Arboria-Bold" panose="02000506020000020004" pitchFamily="2" charset="0"/>
                          <a:ea typeface="微软雅黑 Light" panose="020B0502040204020203" pitchFamily="34" charset="-122"/>
                        </a:rPr>
                        <a:t>$13,210</a:t>
                      </a:r>
                      <a:endParaRPr lang="en-US" sz="2000" b="1"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solidFill>
                      <a:schemeClr val="bg2">
                        <a:lumMod val="50000"/>
                        <a:alpha val="29804"/>
                      </a:schemeClr>
                    </a:solidFill>
                  </a:tcPr>
                </a:tc>
                <a:tc>
                  <a:txBody>
                    <a:bodyPr/>
                    <a:lstStyle/>
                    <a:p>
                      <a:pPr marL="0" marR="0" algn="ctr">
                        <a:lnSpc>
                          <a:spcPct val="80000"/>
                        </a:lnSpc>
                        <a:spcBef>
                          <a:spcPts val="0"/>
                        </a:spcBef>
                        <a:spcAft>
                          <a:spcPts val="0"/>
                        </a:spcAft>
                      </a:pPr>
                      <a:r>
                        <a:rPr lang="en-US" sz="1600" b="1" kern="100" dirty="0">
                          <a:effectLst/>
                          <a:latin typeface="Arboria-Bold" panose="02000506020000020004" pitchFamily="2" charset="0"/>
                          <a:ea typeface="微软雅黑 Light" panose="020B0502040204020203" pitchFamily="34" charset="-122"/>
                        </a:rPr>
                        <a:t>$4,969</a:t>
                      </a:r>
                      <a:endParaRPr lang="en-US" sz="2000" b="1"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solidFill>
                      <a:schemeClr val="bg2">
                        <a:lumMod val="50000"/>
                        <a:alpha val="29804"/>
                      </a:schemeClr>
                    </a:solidFill>
                  </a:tcPr>
                </a:tc>
                <a:tc>
                  <a:txBody>
                    <a:bodyPr/>
                    <a:lstStyle/>
                    <a:p>
                      <a:pPr marL="0" marR="0" algn="ctr">
                        <a:lnSpc>
                          <a:spcPct val="80000"/>
                        </a:lnSpc>
                        <a:spcBef>
                          <a:spcPts val="0"/>
                        </a:spcBef>
                        <a:spcAft>
                          <a:spcPts val="0"/>
                        </a:spcAft>
                      </a:pPr>
                      <a:r>
                        <a:rPr lang="en-US" sz="1600" b="1" kern="100" dirty="0">
                          <a:effectLst/>
                          <a:latin typeface="Arboria-Bold" panose="02000506020000020004" pitchFamily="2" charset="0"/>
                          <a:ea typeface="微软雅黑 Light" panose="020B0502040204020203" pitchFamily="34" charset="-122"/>
                        </a:rPr>
                        <a:t>$977</a:t>
                      </a:r>
                      <a:endParaRPr lang="en-US" sz="2000" b="1"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solidFill>
                      <a:schemeClr val="bg2">
                        <a:lumMod val="50000"/>
                        <a:alpha val="29804"/>
                      </a:schemeClr>
                    </a:solidFill>
                  </a:tcPr>
                </a:tc>
                <a:extLst>
                  <a:ext uri="{0D108BD9-81ED-4DB2-BD59-A6C34878D82A}">
                    <a16:rowId xmlns:a16="http://schemas.microsoft.com/office/drawing/2014/main" val="10005"/>
                  </a:ext>
                </a:extLst>
              </a:tr>
              <a:tr h="357046">
                <a:tc>
                  <a:txBody>
                    <a:bodyPr/>
                    <a:lstStyle/>
                    <a:p>
                      <a:pPr marL="0" marR="0" algn="just">
                        <a:lnSpc>
                          <a:spcPct val="80000"/>
                        </a:lnSpc>
                        <a:spcBef>
                          <a:spcPts val="0"/>
                        </a:spcBef>
                        <a:spcAft>
                          <a:spcPts val="0"/>
                        </a:spcAft>
                      </a:pPr>
                      <a:r>
                        <a:rPr lang="en-US" sz="1800" b="1" kern="1200" dirty="0">
                          <a:solidFill>
                            <a:schemeClr val="tx1"/>
                          </a:solidFill>
                          <a:effectLst/>
                          <a:latin typeface="Arboria-Bold" panose="02000506020000020004" pitchFamily="2" charset="0"/>
                          <a:ea typeface="微软雅黑 Light" panose="020B0502040204020203" pitchFamily="34" charset="-122"/>
                          <a:cs typeface="+mn-cs"/>
                        </a:rPr>
                        <a:t>Total</a:t>
                      </a:r>
                      <a:r>
                        <a:rPr lang="en-US" sz="1800" b="1" kern="1200" baseline="0" dirty="0">
                          <a:solidFill>
                            <a:schemeClr val="tx1"/>
                          </a:solidFill>
                          <a:effectLst/>
                          <a:latin typeface="Arboria-Bold" panose="02000506020000020004" pitchFamily="2" charset="0"/>
                          <a:ea typeface="微软雅黑 Light" panose="020B0502040204020203" pitchFamily="34" charset="-122"/>
                          <a:cs typeface="+mn-cs"/>
                        </a:rPr>
                        <a:t> Savings Over Five Years</a:t>
                      </a:r>
                      <a:endParaRPr lang="en-US" sz="2000" b="1"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solidFill>
                      <a:schemeClr val="bg2">
                        <a:lumMod val="50000"/>
                        <a:alpha val="29804"/>
                      </a:schemeClr>
                    </a:solidFill>
                  </a:tcPr>
                </a:tc>
                <a:tc>
                  <a:txBody>
                    <a:bodyPr/>
                    <a:lstStyle/>
                    <a:p>
                      <a:pPr marL="0" marR="0" algn="ctr">
                        <a:lnSpc>
                          <a:spcPct val="80000"/>
                        </a:lnSpc>
                        <a:spcBef>
                          <a:spcPts val="0"/>
                        </a:spcBef>
                        <a:spcAft>
                          <a:spcPts val="0"/>
                        </a:spcAft>
                      </a:pPr>
                      <a:r>
                        <a:rPr lang="en-US" sz="1600" b="1" kern="100" dirty="0">
                          <a:effectLst/>
                          <a:latin typeface="Arboria-Bold" panose="02000506020000020004" pitchFamily="2" charset="0"/>
                          <a:ea typeface="微软雅黑 Light" panose="020B0502040204020203" pitchFamily="34" charset="-122"/>
                        </a:rPr>
                        <a:t>$56,315</a:t>
                      </a:r>
                      <a:endParaRPr lang="en-US" sz="2000" b="1"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solidFill>
                      <a:schemeClr val="bg2">
                        <a:lumMod val="50000"/>
                        <a:alpha val="29804"/>
                      </a:schemeClr>
                    </a:solidFill>
                  </a:tcPr>
                </a:tc>
                <a:tc>
                  <a:txBody>
                    <a:bodyPr/>
                    <a:lstStyle/>
                    <a:p>
                      <a:pPr marL="0" marR="0" algn="ctr">
                        <a:lnSpc>
                          <a:spcPct val="80000"/>
                        </a:lnSpc>
                        <a:spcBef>
                          <a:spcPts val="0"/>
                        </a:spcBef>
                        <a:spcAft>
                          <a:spcPts val="0"/>
                        </a:spcAft>
                      </a:pPr>
                      <a:r>
                        <a:rPr lang="en-US" sz="1600" b="1" kern="100" dirty="0">
                          <a:effectLst/>
                          <a:latin typeface="Arboria-Bold" panose="02000506020000020004" pitchFamily="2" charset="0"/>
                          <a:ea typeface="微软雅黑 Light" panose="020B0502040204020203" pitchFamily="34" charset="-122"/>
                        </a:rPr>
                        <a:t>$66,050</a:t>
                      </a:r>
                      <a:endParaRPr lang="en-US" sz="2000" b="1"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solidFill>
                      <a:schemeClr val="bg2">
                        <a:lumMod val="50000"/>
                        <a:alpha val="29804"/>
                      </a:schemeClr>
                    </a:solidFill>
                  </a:tcPr>
                </a:tc>
                <a:tc>
                  <a:txBody>
                    <a:bodyPr/>
                    <a:lstStyle/>
                    <a:p>
                      <a:pPr marL="0" marR="0" algn="ctr">
                        <a:lnSpc>
                          <a:spcPct val="80000"/>
                        </a:lnSpc>
                        <a:spcBef>
                          <a:spcPts val="0"/>
                        </a:spcBef>
                        <a:spcAft>
                          <a:spcPts val="0"/>
                        </a:spcAft>
                      </a:pPr>
                      <a:r>
                        <a:rPr lang="en-US" sz="1600" b="1" kern="100" dirty="0">
                          <a:effectLst/>
                          <a:latin typeface="Arboria-Bold" panose="02000506020000020004" pitchFamily="2" charset="0"/>
                          <a:ea typeface="微软雅黑 Light" panose="020B0502040204020203" pitchFamily="34" charset="-122"/>
                        </a:rPr>
                        <a:t>$24,845</a:t>
                      </a:r>
                      <a:endParaRPr lang="en-US" sz="2000" b="1"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solidFill>
                      <a:schemeClr val="bg2">
                        <a:lumMod val="50000"/>
                        <a:alpha val="29804"/>
                      </a:schemeClr>
                    </a:solidFill>
                  </a:tcPr>
                </a:tc>
                <a:tc>
                  <a:txBody>
                    <a:bodyPr/>
                    <a:lstStyle/>
                    <a:p>
                      <a:pPr marL="0" marR="0" algn="ctr">
                        <a:lnSpc>
                          <a:spcPct val="80000"/>
                        </a:lnSpc>
                        <a:spcBef>
                          <a:spcPts val="0"/>
                        </a:spcBef>
                        <a:spcAft>
                          <a:spcPts val="0"/>
                        </a:spcAft>
                      </a:pPr>
                      <a:r>
                        <a:rPr lang="en-US" sz="1600" b="1" kern="100" dirty="0">
                          <a:effectLst/>
                          <a:latin typeface="Arboria-Bold" panose="02000506020000020004" pitchFamily="2" charset="0"/>
                          <a:ea typeface="微软雅黑 Light" panose="020B0502040204020203" pitchFamily="34" charset="-122"/>
                        </a:rPr>
                        <a:t>$4,885</a:t>
                      </a:r>
                      <a:endParaRPr lang="en-US" sz="2000" b="1" kern="100" dirty="0">
                        <a:solidFill>
                          <a:srgbClr val="000000"/>
                        </a:solidFill>
                        <a:effectLst/>
                        <a:latin typeface="Arboria-Bold" panose="02000506020000020004" pitchFamily="2" charset="0"/>
                        <a:ea typeface="微软雅黑 Light" panose="020B0502040204020203" pitchFamily="34" charset="-122"/>
                        <a:cs typeface="Times New Roman" panose="02020603050405020304" pitchFamily="18" charset="0"/>
                      </a:endParaRPr>
                    </a:p>
                  </a:txBody>
                  <a:tcPr marL="68580" marR="68580" marT="0" marB="0" anchor="ctr">
                    <a:solidFill>
                      <a:schemeClr val="bg2">
                        <a:lumMod val="50000"/>
                        <a:alpha val="29804"/>
                      </a:schemeClr>
                    </a:solidFill>
                  </a:tcPr>
                </a:tc>
                <a:extLst>
                  <a:ext uri="{0D108BD9-81ED-4DB2-BD59-A6C34878D82A}">
                    <a16:rowId xmlns:a16="http://schemas.microsoft.com/office/drawing/2014/main" val="10006"/>
                  </a:ext>
                </a:extLst>
              </a:tr>
            </a:tbl>
          </a:graphicData>
        </a:graphic>
      </p:graphicFrame>
      <p:pic>
        <p:nvPicPr>
          <p:cNvPr id="3" name="图片 2">
            <a:extLst>
              <a:ext uri="{FF2B5EF4-FFF2-40B4-BE49-F238E27FC236}">
                <a16:creationId xmlns:a16="http://schemas.microsoft.com/office/drawing/2014/main" id="{5AA2F22B-DC6A-4E02-981B-0E111621A4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6135" y="2279580"/>
            <a:ext cx="2038124" cy="1015081"/>
          </a:xfrm>
          <a:prstGeom prst="rect">
            <a:avLst/>
          </a:prstGeom>
        </p:spPr>
      </p:pic>
      <p:pic>
        <p:nvPicPr>
          <p:cNvPr id="4" name="图片 3">
            <a:extLst>
              <a:ext uri="{FF2B5EF4-FFF2-40B4-BE49-F238E27FC236}">
                <a16:creationId xmlns:a16="http://schemas.microsoft.com/office/drawing/2014/main" id="{742CC1E8-F90A-4706-8432-35BCA43A2E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37" b="6346"/>
          <a:stretch/>
        </p:blipFill>
        <p:spPr>
          <a:xfrm>
            <a:off x="6305848" y="2454530"/>
            <a:ext cx="1296249" cy="840131"/>
          </a:xfrm>
          <a:prstGeom prst="rect">
            <a:avLst/>
          </a:prstGeom>
        </p:spPr>
      </p:pic>
      <p:pic>
        <p:nvPicPr>
          <p:cNvPr id="5" name="图片 4">
            <a:extLst>
              <a:ext uri="{FF2B5EF4-FFF2-40B4-BE49-F238E27FC236}">
                <a16:creationId xmlns:a16="http://schemas.microsoft.com/office/drawing/2014/main" id="{99763F5C-6BB1-4BFD-9340-7BF14AC082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5275" y="2525070"/>
            <a:ext cx="1800449" cy="828206"/>
          </a:xfrm>
          <a:prstGeom prst="rect">
            <a:avLst/>
          </a:prstGeom>
        </p:spPr>
      </p:pic>
      <p:pic>
        <p:nvPicPr>
          <p:cNvPr id="6" name="图片 5">
            <a:extLst>
              <a:ext uri="{FF2B5EF4-FFF2-40B4-BE49-F238E27FC236}">
                <a16:creationId xmlns:a16="http://schemas.microsoft.com/office/drawing/2014/main" id="{B4CA9F21-74A2-45D2-BC9E-D9D11C4A96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0893" y="2573026"/>
            <a:ext cx="1654419" cy="780250"/>
          </a:xfrm>
          <a:prstGeom prst="rect">
            <a:avLst/>
          </a:prstGeom>
        </p:spPr>
      </p:pic>
      <p:sp>
        <p:nvSpPr>
          <p:cNvPr id="7" name="矩形 6">
            <a:extLst>
              <a:ext uri="{FF2B5EF4-FFF2-40B4-BE49-F238E27FC236}">
                <a16:creationId xmlns:a16="http://schemas.microsoft.com/office/drawing/2014/main" id="{F3DD8253-2213-4C5E-9C90-E1E3EC9BD2A2}"/>
              </a:ext>
            </a:extLst>
          </p:cNvPr>
          <p:cNvSpPr/>
          <p:nvPr/>
        </p:nvSpPr>
        <p:spPr>
          <a:xfrm>
            <a:off x="569230" y="657134"/>
            <a:ext cx="11733605" cy="1015663"/>
          </a:xfrm>
          <a:prstGeom prst="rect">
            <a:avLst/>
          </a:prstGeom>
        </p:spPr>
        <p:txBody>
          <a:bodyPr wrap="square">
            <a:spAutoFit/>
          </a:bodyPr>
          <a:lstStyle/>
          <a:p>
            <a:r>
              <a:rPr lang="en-US" altLang="zh-CN" sz="6000" dirty="0">
                <a:solidFill>
                  <a:srgbClr val="00A850"/>
                </a:solidFill>
                <a:latin typeface="Arboria-Bold" panose="02000506020000020004" pitchFamily="2" charset="0"/>
              </a:rPr>
              <a:t>“TCO”</a:t>
            </a:r>
            <a:endParaRPr lang="en-US" altLang="zh-CN" sz="4000" dirty="0">
              <a:solidFill>
                <a:srgbClr val="00A850"/>
              </a:solidFill>
              <a:latin typeface="Arboria-Bold" panose="02000506020000020004" pitchFamily="2" charset="0"/>
            </a:endParaRPr>
          </a:p>
        </p:txBody>
      </p:sp>
      <p:sp>
        <p:nvSpPr>
          <p:cNvPr id="8" name="箭头: 右 7">
            <a:extLst>
              <a:ext uri="{FF2B5EF4-FFF2-40B4-BE49-F238E27FC236}">
                <a16:creationId xmlns:a16="http://schemas.microsoft.com/office/drawing/2014/main" id="{B189B2BB-266D-4300-9F51-B1908D694D81}"/>
              </a:ext>
            </a:extLst>
          </p:cNvPr>
          <p:cNvSpPr/>
          <p:nvPr/>
        </p:nvSpPr>
        <p:spPr>
          <a:xfrm>
            <a:off x="3277603" y="801616"/>
            <a:ext cx="651804" cy="734685"/>
          </a:xfrm>
          <a:prstGeom prst="rightArrow">
            <a:avLst/>
          </a:prstGeom>
          <a:solidFill>
            <a:srgbClr val="A5A5A5"/>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effectLst/>
              <a:uLnTx/>
              <a:uFillTx/>
              <a:latin typeface="Calibri" panose="020F0502020204030204"/>
              <a:ea typeface="宋体" panose="02010600030101010101" pitchFamily="2" charset="-122"/>
              <a:cs typeface="+mn-cs"/>
            </a:endParaRPr>
          </a:p>
        </p:txBody>
      </p:sp>
      <p:sp>
        <p:nvSpPr>
          <p:cNvPr id="9" name="文本框 8">
            <a:extLst>
              <a:ext uri="{FF2B5EF4-FFF2-40B4-BE49-F238E27FC236}">
                <a16:creationId xmlns:a16="http://schemas.microsoft.com/office/drawing/2014/main" id="{9C812DB3-5567-468A-8006-E5047468F22C}"/>
              </a:ext>
            </a:extLst>
          </p:cNvPr>
          <p:cNvSpPr txBox="1"/>
          <p:nvPr/>
        </p:nvSpPr>
        <p:spPr>
          <a:xfrm>
            <a:off x="4216135" y="744431"/>
            <a:ext cx="7839309" cy="1877437"/>
          </a:xfrm>
          <a:prstGeom prst="rect">
            <a:avLst/>
          </a:prstGeom>
          <a:noFill/>
        </p:spPr>
        <p:txBody>
          <a:bodyPr wrap="square" rtlCol="0">
            <a:spAutoFit/>
          </a:bodyPr>
          <a:lstStyle/>
          <a:p>
            <a:r>
              <a:rPr lang="en-US" altLang="zh-CN" sz="3600" dirty="0">
                <a:ea typeface="微软雅黑 Light" panose="020B0502040204020203" pitchFamily="34" charset="-122"/>
              </a:rPr>
              <a:t>Lower Fuel And Maintenance Costs</a:t>
            </a:r>
          </a:p>
          <a:p>
            <a:r>
              <a:rPr lang="en-US" altLang="zh-CN" sz="3200" dirty="0">
                <a:latin typeface="Arboria-Bold" panose="02000506020000020004" pitchFamily="2" charset="0"/>
              </a:rPr>
              <a:t>Total Cost Of Ownership</a:t>
            </a:r>
            <a:endParaRPr lang="zh-CN" altLang="en-US" sz="3200" dirty="0"/>
          </a:p>
          <a:p>
            <a:r>
              <a:rPr lang="zh-CN" altLang="en-US" sz="4800" b="1" dirty="0">
                <a:latin typeface="微软雅黑 Light" panose="020B0502040204020203" pitchFamily="34" charset="-122"/>
                <a:ea typeface="微软雅黑 Light" panose="020B0502040204020203" pitchFamily="34" charset="-122"/>
              </a:rPr>
              <a:t> </a:t>
            </a:r>
            <a:endParaRPr lang="en-US" altLang="zh-CN" sz="4800" b="1"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52758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een 4 U">
      <a:dk1>
        <a:srgbClr val="000000"/>
      </a:dk1>
      <a:lt1>
        <a:sysClr val="window" lastClr="FFFFFF"/>
      </a:lt1>
      <a:dk2>
        <a:srgbClr val="0B3954"/>
      </a:dk2>
      <a:lt2>
        <a:srgbClr val="F2F2F2"/>
      </a:lt2>
      <a:accent1>
        <a:srgbClr val="0B3954"/>
      </a:accent1>
      <a:accent2>
        <a:srgbClr val="00AF41"/>
      </a:accent2>
      <a:accent3>
        <a:srgbClr val="7F7F7F"/>
      </a:accent3>
      <a:accent4>
        <a:srgbClr val="1E32A3"/>
      </a:accent4>
      <a:accent5>
        <a:srgbClr val="067F40"/>
      </a:accent5>
      <a:accent6>
        <a:srgbClr val="F4A40C"/>
      </a:accent6>
      <a:hlink>
        <a:srgbClr val="0B3954"/>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Green 4 U">
      <a:dk1>
        <a:srgbClr val="000000"/>
      </a:dk1>
      <a:lt1>
        <a:sysClr val="window" lastClr="FFFFFF"/>
      </a:lt1>
      <a:dk2>
        <a:srgbClr val="0B3954"/>
      </a:dk2>
      <a:lt2>
        <a:srgbClr val="F2F2F2"/>
      </a:lt2>
      <a:accent1>
        <a:srgbClr val="0B3954"/>
      </a:accent1>
      <a:accent2>
        <a:srgbClr val="00AF41"/>
      </a:accent2>
      <a:accent3>
        <a:srgbClr val="7F7F7F"/>
      </a:accent3>
      <a:accent4>
        <a:srgbClr val="1E32A3"/>
      </a:accent4>
      <a:accent5>
        <a:srgbClr val="067F40"/>
      </a:accent5>
      <a:accent6>
        <a:srgbClr val="F4A40C"/>
      </a:accent6>
      <a:hlink>
        <a:srgbClr val="0E174B"/>
      </a:hlink>
      <a:folHlink>
        <a:srgbClr val="7F7F7F"/>
      </a:folHlink>
    </a:clrScheme>
    <a:fontScheme name="Green 4 U">
      <a:majorFont>
        <a:latin typeface="Calibri"/>
        <a:ea typeface="微软雅黑 Light"/>
        <a:cs typeface=""/>
      </a:majorFont>
      <a:minorFont>
        <a:latin typeface="Calibri"/>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988</Words>
  <Application>Microsoft Office PowerPoint</Application>
  <PresentationFormat>Widescreen</PresentationFormat>
  <Paragraphs>232</Paragraphs>
  <Slides>12</Slides>
  <Notes>0</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12</vt:i4>
      </vt:variant>
    </vt:vector>
  </HeadingPairs>
  <TitlesOfParts>
    <vt:vector size="31" baseType="lpstr">
      <vt:lpstr>微软雅黑</vt:lpstr>
      <vt:lpstr>宋体</vt:lpstr>
      <vt:lpstr>华文细黑</vt:lpstr>
      <vt:lpstr>华文细黑</vt:lpstr>
      <vt:lpstr>微软雅黑 Light</vt:lpstr>
      <vt:lpstr>Arboria-Bold</vt:lpstr>
      <vt:lpstr>Arboria-Book</vt:lpstr>
      <vt:lpstr>Arboria-MediumItalic</vt:lpstr>
      <vt:lpstr>Arial</vt:lpstr>
      <vt:lpstr>Calibri</vt:lpstr>
      <vt:lpstr>Calibri Light</vt:lpstr>
      <vt:lpstr>Lato Black</vt:lpstr>
      <vt:lpstr>Lato Bold</vt:lpstr>
      <vt:lpstr>Lato Light</vt:lpstr>
      <vt:lpstr>Lato Regular</vt:lpstr>
      <vt:lpstr>Times New Roman</vt:lpstr>
      <vt:lpstr>Office Theme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 Cars To EVs</dc:title>
  <dc:creator>jackp</dc:creator>
  <cp:lastModifiedBy>Carleen Giacalone</cp:lastModifiedBy>
  <cp:revision>80</cp:revision>
  <dcterms:created xsi:type="dcterms:W3CDTF">2017-09-29T01:12:41Z</dcterms:created>
  <dcterms:modified xsi:type="dcterms:W3CDTF">2017-11-14T21:31:19Z</dcterms:modified>
</cp:coreProperties>
</file>